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sldIdLst>
    <p:sldId id="256" r:id="rId2"/>
    <p:sldId id="257" r:id="rId3"/>
    <p:sldId id="282" r:id="rId4"/>
    <p:sldId id="258" r:id="rId5"/>
    <p:sldId id="269" r:id="rId6"/>
    <p:sldId id="275" r:id="rId7"/>
    <p:sldId id="276" r:id="rId8"/>
    <p:sldId id="278" r:id="rId9"/>
    <p:sldId id="279" r:id="rId10"/>
    <p:sldId id="280" r:id="rId11"/>
    <p:sldId id="274" r:id="rId12"/>
    <p:sldId id="281" r:id="rId13"/>
    <p:sldId id="284" r:id="rId14"/>
    <p:sldId id="285" r:id="rId15"/>
    <p:sldId id="268" r:id="rId16"/>
    <p:sldId id="265" r:id="rId17"/>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AUCONNIER Anne" initials="FA" lastIdx="45" clrIdx="0">
    <p:extLst>
      <p:ext uri="{19B8F6BF-5375-455C-9EA6-DF929625EA0E}">
        <p15:presenceInfo xmlns:p15="http://schemas.microsoft.com/office/powerpoint/2012/main" userId="S-1-5-21-2043104406-512064258-1538882281-43093" providerId="AD"/>
      </p:ext>
    </p:extLst>
  </p:cmAuthor>
  <p:cmAuthor id="2" name="Séverine BOURLIER" initials="SB" lastIdx="18" clrIdx="1">
    <p:extLst>
      <p:ext uri="{19B8F6BF-5375-455C-9EA6-DF929625EA0E}">
        <p15:presenceInfo xmlns:p15="http://schemas.microsoft.com/office/powerpoint/2012/main" userId="352093e292c3866c" providerId="Windows Live"/>
      </p:ext>
    </p:extLst>
  </p:cmAuthor>
  <p:cmAuthor id="3" name="DARLOT Eric" initials="DE" lastIdx="11" clrIdx="2">
    <p:extLst>
      <p:ext uri="{19B8F6BF-5375-455C-9EA6-DF929625EA0E}">
        <p15:presenceInfo xmlns:p15="http://schemas.microsoft.com/office/powerpoint/2012/main" userId="S::eric.darlot@ademe.fr::8b65ea07-3fc2-4a96-af35-9eac9977d5c0" providerId="AD"/>
      </p:ext>
    </p:extLst>
  </p:cmAuthor>
  <p:cmAuthor id="4" name="GOU Veronique" initials="GV" lastIdx="13" clrIdx="3">
    <p:extLst>
      <p:ext uri="{19B8F6BF-5375-455C-9EA6-DF929625EA0E}">
        <p15:presenceInfo xmlns:p15="http://schemas.microsoft.com/office/powerpoint/2012/main" userId="S-1-5-21-2043104406-512064258-1538882281-200017" providerId="AD"/>
      </p:ext>
    </p:extLst>
  </p:cmAuthor>
  <p:cmAuthor id="5" name="contact@centres-de-beaute.com" initials="cdb" lastIdx="3" clrIdx="4">
    <p:extLst>
      <p:ext uri="{19B8F6BF-5375-455C-9EA6-DF929625EA0E}">
        <p15:presenceInfo xmlns:p15="http://schemas.microsoft.com/office/powerpoint/2012/main" userId="6df03e2881e9ef6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DDE6"/>
    <a:srgbClr val="F4F2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94660"/>
  </p:normalViewPr>
  <p:slideViewPr>
    <p:cSldViewPr snapToGrid="0">
      <p:cViewPr varScale="1">
        <p:scale>
          <a:sx n="89" d="100"/>
          <a:sy n="89" d="100"/>
        </p:scale>
        <p:origin x="2525" y="9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8" Type="http://schemas.openxmlformats.org/officeDocument/2006/relationships/slide" Target="../slides/slide12.xml"/><Relationship Id="rId3" Type="http://schemas.openxmlformats.org/officeDocument/2006/relationships/slide" Target="../slides/slide6.xml"/><Relationship Id="rId7" Type="http://schemas.openxmlformats.org/officeDocument/2006/relationships/slide" Target="../slides/slide10.xml"/><Relationship Id="rId2" Type="http://schemas.openxmlformats.org/officeDocument/2006/relationships/slide" Target="../slides/slide5.xml"/><Relationship Id="rId1" Type="http://schemas.openxmlformats.org/officeDocument/2006/relationships/slide" Target="../slides/slide4.xml"/><Relationship Id="rId6" Type="http://schemas.openxmlformats.org/officeDocument/2006/relationships/slide" Target="../slides/slide9.xml"/><Relationship Id="rId5" Type="http://schemas.openxmlformats.org/officeDocument/2006/relationships/slide" Target="../slides/slide8.xml"/><Relationship Id="rId10" Type="http://schemas.openxmlformats.org/officeDocument/2006/relationships/slide" Target="../slides/slide14.xml"/><Relationship Id="rId4" Type="http://schemas.openxmlformats.org/officeDocument/2006/relationships/slide" Target="../slides/slide7.xml"/><Relationship Id="rId9" Type="http://schemas.openxmlformats.org/officeDocument/2006/relationships/slide" Target="../slides/slide13.xml"/></Relationships>
</file>

<file path=ppt/diagrams/_rels/data2.xml.rels><?xml version="1.0" encoding="UTF-8" standalone="yes"?>
<Relationships xmlns="http://schemas.openxmlformats.org/package/2006/relationships"><Relationship Id="rId1" Type="http://schemas.openxmlformats.org/officeDocument/2006/relationships/hyperlink" Target="https://www.cnaib.fr/decouvrir-la-cnaib/developpement-durable/" TargetMode="External"/></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E6F641-DEFF-4689-B9F8-09CA4C4395B9}" type="doc">
      <dgm:prSet loTypeId="urn:microsoft.com/office/officeart/2005/8/layout/list1" loCatId="list" qsTypeId="urn:microsoft.com/office/officeart/2005/8/quickstyle/3d2" qsCatId="3D" csTypeId="urn:microsoft.com/office/officeart/2005/8/colors/accent3_1" csCatId="accent3" phldr="1"/>
      <dgm:spPr/>
      <dgm:t>
        <a:bodyPr/>
        <a:lstStyle/>
        <a:p>
          <a:endParaRPr lang="fr-FR"/>
        </a:p>
      </dgm:t>
    </dgm:pt>
    <dgm:pt modelId="{AFDB8A87-013A-41A9-ABA4-6D81B5A8682A}">
      <dgm:prSet phldrT="[Texte]" custT="1"/>
      <dgm:spPr/>
      <dgm:t>
        <a:bodyPr/>
        <a:lstStyle/>
        <a:p>
          <a:r>
            <a:rPr lang="fr-FR" sz="1300" b="1" dirty="0"/>
            <a:t>Transition écologique, de quoi parle-t-on ?</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6466732F-9E1D-4861-AE2B-48445F2962B8}" type="parTrans" cxnId="{972E297E-0AF5-4A33-A542-8DD269AB9D24}">
      <dgm:prSet/>
      <dgm:spPr/>
      <dgm:t>
        <a:bodyPr/>
        <a:lstStyle/>
        <a:p>
          <a:endParaRPr lang="fr-FR" sz="1300" b="1"/>
        </a:p>
      </dgm:t>
    </dgm:pt>
    <dgm:pt modelId="{7C0C8745-37F6-4A71-B49B-B79AAC049C18}" type="sibTrans" cxnId="{972E297E-0AF5-4A33-A542-8DD269AB9D24}">
      <dgm:prSet/>
      <dgm:spPr/>
      <dgm:t>
        <a:bodyPr/>
        <a:lstStyle/>
        <a:p>
          <a:endParaRPr lang="fr-FR" sz="1300" b="1"/>
        </a:p>
      </dgm:t>
    </dgm:pt>
    <dgm:pt modelId="{B28DF34C-E85D-42B9-B32F-2B6E0FAA0D78}">
      <dgm:prSet phldrT="[Texte]" custT="1"/>
      <dgm:spPr/>
      <dgm:t>
        <a:bodyPr/>
        <a:lstStyle/>
        <a:p>
          <a:r>
            <a:rPr lang="fr-FR" sz="1300" b="1" dirty="0"/>
            <a:t>Gestion de l’énergie</a:t>
          </a: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8F84AD20-2279-458B-A84A-FA9CF2195E96}" type="parTrans" cxnId="{CBF86E3E-4AC5-403F-9455-C6140798E052}">
      <dgm:prSet/>
      <dgm:spPr/>
      <dgm:t>
        <a:bodyPr/>
        <a:lstStyle/>
        <a:p>
          <a:endParaRPr lang="fr-FR" sz="1300" b="1"/>
        </a:p>
      </dgm:t>
    </dgm:pt>
    <dgm:pt modelId="{496243E1-0915-4DBF-AB52-FD015D357F39}" type="sibTrans" cxnId="{CBF86E3E-4AC5-403F-9455-C6140798E052}">
      <dgm:prSet/>
      <dgm:spPr/>
      <dgm:t>
        <a:bodyPr/>
        <a:lstStyle/>
        <a:p>
          <a:endParaRPr lang="fr-FR" sz="1300" b="1"/>
        </a:p>
      </dgm:t>
    </dgm:pt>
    <dgm:pt modelId="{0AC7516E-C992-4249-960B-C1D70D9B2A7C}">
      <dgm:prSet phldrT="[Texte]" custT="1"/>
      <dgm:spPr/>
      <dgm:t>
        <a:bodyPr/>
        <a:lstStyle/>
        <a:p>
          <a:r>
            <a:rPr lang="fr-FR" sz="1300" b="1" dirty="0"/>
            <a:t>Traitement et valorisation des déchets</a:t>
          </a: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3935AF55-AACE-46D6-AF39-F1E846C668CE}" type="parTrans" cxnId="{E7D6C647-0F05-452D-94B9-094F5D2455F8}">
      <dgm:prSet/>
      <dgm:spPr/>
      <dgm:t>
        <a:bodyPr/>
        <a:lstStyle/>
        <a:p>
          <a:endParaRPr lang="fr-FR" sz="1300" b="1"/>
        </a:p>
      </dgm:t>
    </dgm:pt>
    <dgm:pt modelId="{31026A83-3450-46F8-AAA3-D632A805E19A}" type="sibTrans" cxnId="{E7D6C647-0F05-452D-94B9-094F5D2455F8}">
      <dgm:prSet/>
      <dgm:spPr/>
      <dgm:t>
        <a:bodyPr/>
        <a:lstStyle/>
        <a:p>
          <a:endParaRPr lang="fr-FR" sz="1300" b="1"/>
        </a:p>
      </dgm:t>
    </dgm:pt>
    <dgm:pt modelId="{4EE7AB70-C6FF-4DCB-A866-3B21E7C7124F}">
      <dgm:prSet custT="1"/>
      <dgm:spPr/>
      <dgm:t>
        <a:bodyPr/>
        <a:lstStyle/>
        <a:p>
          <a:r>
            <a:rPr lang="fr-FR" sz="1300" b="1" dirty="0"/>
            <a:t>Gestion de l’eau</a:t>
          </a: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499C3B4E-9BCB-447E-ACAD-2CB4B3231D17}" type="parTrans" cxnId="{A7E2A603-E91D-42CE-B950-29AA9092C6EE}">
      <dgm:prSet/>
      <dgm:spPr/>
      <dgm:t>
        <a:bodyPr/>
        <a:lstStyle/>
        <a:p>
          <a:endParaRPr lang="fr-FR" sz="1300" b="1"/>
        </a:p>
      </dgm:t>
    </dgm:pt>
    <dgm:pt modelId="{A18CC028-88FC-4BA7-9B0B-83BCF1941C06}" type="sibTrans" cxnId="{A7E2A603-E91D-42CE-B950-29AA9092C6EE}">
      <dgm:prSet/>
      <dgm:spPr/>
      <dgm:t>
        <a:bodyPr/>
        <a:lstStyle/>
        <a:p>
          <a:endParaRPr lang="fr-FR" sz="1300" b="1"/>
        </a:p>
      </dgm:t>
    </dgm:pt>
    <dgm:pt modelId="{AD12CE71-B196-4A05-97EE-A27F04CB4412}">
      <dgm:prSet custT="1"/>
      <dgm:spPr/>
      <dgm:t>
        <a:bodyPr/>
        <a:lstStyle/>
        <a:p>
          <a:r>
            <a:rPr lang="fr-FR" sz="1300" b="1" dirty="0"/>
            <a:t>Transport et mobilité</a:t>
          </a:r>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099FA06A-AEEE-4AD2-874F-1328FA861D72}" type="parTrans" cxnId="{02419B81-ACC1-4367-9CBB-82151DE88BA1}">
      <dgm:prSet/>
      <dgm:spPr/>
      <dgm:t>
        <a:bodyPr/>
        <a:lstStyle/>
        <a:p>
          <a:endParaRPr lang="fr-FR" sz="1300" b="1"/>
        </a:p>
      </dgm:t>
    </dgm:pt>
    <dgm:pt modelId="{027ACB0D-B362-449D-86F9-D73B843399C4}" type="sibTrans" cxnId="{02419B81-ACC1-4367-9CBB-82151DE88BA1}">
      <dgm:prSet/>
      <dgm:spPr/>
      <dgm:t>
        <a:bodyPr/>
        <a:lstStyle/>
        <a:p>
          <a:endParaRPr lang="fr-FR" sz="1300" b="1"/>
        </a:p>
      </dgm:t>
    </dgm:pt>
    <dgm:pt modelId="{13D785E1-D02F-4559-BA63-B5AD210C17B9}">
      <dgm:prSet custT="1"/>
      <dgm:spPr/>
      <dgm:t>
        <a:bodyPr/>
        <a:lstStyle/>
        <a:p>
          <a:r>
            <a:rPr lang="fr-FR" sz="1300" b="1" dirty="0" err="1"/>
            <a:t>Sourcing</a:t>
          </a:r>
          <a:r>
            <a:rPr lang="fr-FR" sz="1300" b="1" dirty="0"/>
            <a:t> et approvisionnement</a:t>
          </a:r>
        </a:p>
      </dgm:t>
      <dgm:extLst>
        <a:ext uri="{E40237B7-FDA0-4F09-8148-C483321AD2D9}">
          <dgm14:cNvPr xmlns:dgm14="http://schemas.microsoft.com/office/drawing/2010/diagram" id="0" name="">
            <a:hlinkClick xmlns:r="http://schemas.openxmlformats.org/officeDocument/2006/relationships" r:id="rId6" action="ppaction://hlinksldjump"/>
          </dgm14:cNvPr>
        </a:ext>
      </dgm:extLst>
    </dgm:pt>
    <dgm:pt modelId="{2D8F3E73-25AE-4D56-AB18-804B63E06AA9}" type="parTrans" cxnId="{00F4FA07-A239-4A99-9530-211E82B4F4D3}">
      <dgm:prSet/>
      <dgm:spPr/>
      <dgm:t>
        <a:bodyPr/>
        <a:lstStyle/>
        <a:p>
          <a:endParaRPr lang="fr-FR" sz="1300" b="1"/>
        </a:p>
      </dgm:t>
    </dgm:pt>
    <dgm:pt modelId="{6E240989-C4B8-4843-BCF1-52BF89C55EED}" type="sibTrans" cxnId="{00F4FA07-A239-4A99-9530-211E82B4F4D3}">
      <dgm:prSet/>
      <dgm:spPr/>
      <dgm:t>
        <a:bodyPr/>
        <a:lstStyle/>
        <a:p>
          <a:endParaRPr lang="fr-FR" sz="1300" b="1"/>
        </a:p>
      </dgm:t>
    </dgm:pt>
    <dgm:pt modelId="{E971C2D0-475A-44EE-89B7-4B39244F184C}">
      <dgm:prSet custT="1"/>
      <dgm:spPr/>
      <dgm:t>
        <a:bodyPr/>
        <a:lstStyle/>
        <a:p>
          <a:r>
            <a:rPr lang="fr-FR" sz="1300" b="1" dirty="0"/>
            <a:t>S’engager dans une démarche RSE</a:t>
          </a:r>
        </a:p>
      </dgm:t>
      <dgm:extLst>
        <a:ext uri="{E40237B7-FDA0-4F09-8148-C483321AD2D9}">
          <dgm14:cNvPr xmlns:dgm14="http://schemas.microsoft.com/office/drawing/2010/diagram" id="0" name="">
            <a:hlinkClick xmlns:r="http://schemas.openxmlformats.org/officeDocument/2006/relationships" r:id="rId7" action="ppaction://hlinksldjump"/>
          </dgm14:cNvPr>
        </a:ext>
      </dgm:extLst>
    </dgm:pt>
    <dgm:pt modelId="{06CAFC50-A67B-4993-A85B-1645F2038868}" type="parTrans" cxnId="{CB26B890-0D73-49F1-B589-71ADA7A73BB3}">
      <dgm:prSet/>
      <dgm:spPr/>
      <dgm:t>
        <a:bodyPr/>
        <a:lstStyle/>
        <a:p>
          <a:endParaRPr lang="fr-FR" sz="1300" b="1"/>
        </a:p>
      </dgm:t>
    </dgm:pt>
    <dgm:pt modelId="{C18931CD-F649-4265-8D26-AB8AEB6718E8}" type="sibTrans" cxnId="{CB26B890-0D73-49F1-B589-71ADA7A73BB3}">
      <dgm:prSet/>
      <dgm:spPr/>
      <dgm:t>
        <a:bodyPr/>
        <a:lstStyle/>
        <a:p>
          <a:endParaRPr lang="fr-FR" sz="1300" b="1"/>
        </a:p>
      </dgm:t>
    </dgm:pt>
    <dgm:pt modelId="{18D231F8-5027-4289-9D75-8733C992CC35}">
      <dgm:prSet custT="1"/>
      <dgm:spPr/>
      <dgm:t>
        <a:bodyPr/>
        <a:lstStyle/>
        <a:p>
          <a:r>
            <a:rPr lang="fr-FR" sz="1300" b="1" dirty="0"/>
            <a:t>Des dispositifs pour vous aider</a:t>
          </a:r>
        </a:p>
      </dgm:t>
      <dgm:extLst>
        <a:ext uri="{E40237B7-FDA0-4F09-8148-C483321AD2D9}">
          <dgm14:cNvPr xmlns:dgm14="http://schemas.microsoft.com/office/drawing/2010/diagram" id="0" name="">
            <a:hlinkClick xmlns:r="http://schemas.openxmlformats.org/officeDocument/2006/relationships" r:id="rId8" action="ppaction://hlinksldjump"/>
          </dgm14:cNvPr>
        </a:ext>
      </dgm:extLst>
    </dgm:pt>
    <dgm:pt modelId="{26651851-D748-4A43-9420-6A91EF494EE6}" type="parTrans" cxnId="{FE34FD39-49F8-4736-A22B-F84FFA9DED66}">
      <dgm:prSet/>
      <dgm:spPr/>
      <dgm:t>
        <a:bodyPr/>
        <a:lstStyle/>
        <a:p>
          <a:endParaRPr lang="fr-FR" sz="1300" b="1"/>
        </a:p>
      </dgm:t>
    </dgm:pt>
    <dgm:pt modelId="{927996D8-1093-4413-B845-56B93D958B0F}" type="sibTrans" cxnId="{FE34FD39-49F8-4736-A22B-F84FFA9DED66}">
      <dgm:prSet/>
      <dgm:spPr/>
      <dgm:t>
        <a:bodyPr/>
        <a:lstStyle/>
        <a:p>
          <a:endParaRPr lang="fr-FR" sz="1300" b="1"/>
        </a:p>
      </dgm:t>
    </dgm:pt>
    <dgm:pt modelId="{139997B3-5893-43E4-95FE-BF9AF3F54AB3}">
      <dgm:prSet custT="1"/>
      <dgm:spPr/>
      <dgm:t>
        <a:bodyPr/>
        <a:lstStyle/>
        <a:p>
          <a:r>
            <a:rPr lang="fr-FR" sz="1300" b="1" dirty="0"/>
            <a:t>Focus - Crédit d’impôt rénovation énergétique</a:t>
          </a:r>
        </a:p>
      </dgm:t>
      <dgm:extLst>
        <a:ext uri="{E40237B7-FDA0-4F09-8148-C483321AD2D9}">
          <dgm14:cNvPr xmlns:dgm14="http://schemas.microsoft.com/office/drawing/2010/diagram" id="0" name="">
            <a:hlinkClick xmlns:r="http://schemas.openxmlformats.org/officeDocument/2006/relationships" r:id="rId9" action="ppaction://hlinksldjump"/>
          </dgm14:cNvPr>
        </a:ext>
      </dgm:extLst>
    </dgm:pt>
    <dgm:pt modelId="{8C56F497-17F3-493A-9185-951611CFC0FC}" type="parTrans" cxnId="{69629569-0E4E-4589-A41E-54A51DC30A72}">
      <dgm:prSet/>
      <dgm:spPr/>
      <dgm:t>
        <a:bodyPr/>
        <a:lstStyle/>
        <a:p>
          <a:endParaRPr lang="fr-FR" sz="1300"/>
        </a:p>
      </dgm:t>
    </dgm:pt>
    <dgm:pt modelId="{FA4CE82D-853F-41C3-9E26-B1C1AE97ACA6}" type="sibTrans" cxnId="{69629569-0E4E-4589-A41E-54A51DC30A72}">
      <dgm:prSet/>
      <dgm:spPr/>
      <dgm:t>
        <a:bodyPr/>
        <a:lstStyle/>
        <a:p>
          <a:endParaRPr lang="fr-FR" sz="1300"/>
        </a:p>
      </dgm:t>
    </dgm:pt>
    <dgm:pt modelId="{F1CEA981-2093-4E5B-B43B-8A90C6BAB340}">
      <dgm:prSet custT="1"/>
      <dgm:spPr/>
      <dgm:t>
        <a:bodyPr/>
        <a:lstStyle/>
        <a:p>
          <a:r>
            <a:rPr lang="fr-FR" sz="1300" b="1" dirty="0"/>
            <a:t>Focus - Prime à la conversion d’un véhicule utilitaire</a:t>
          </a:r>
        </a:p>
      </dgm:t>
      <dgm:extLst>
        <a:ext uri="{E40237B7-FDA0-4F09-8148-C483321AD2D9}">
          <dgm14:cNvPr xmlns:dgm14="http://schemas.microsoft.com/office/drawing/2010/diagram" id="0" name="">
            <a:hlinkClick xmlns:r="http://schemas.openxmlformats.org/officeDocument/2006/relationships" r:id="rId10" action="ppaction://hlinksldjump"/>
          </dgm14:cNvPr>
        </a:ext>
      </dgm:extLst>
    </dgm:pt>
    <dgm:pt modelId="{7D40B1CE-8590-496C-96E9-04BF32114657}" type="parTrans" cxnId="{D7384ABC-0967-45E5-AB7B-C25CDCBBCEE6}">
      <dgm:prSet/>
      <dgm:spPr/>
      <dgm:t>
        <a:bodyPr/>
        <a:lstStyle/>
        <a:p>
          <a:endParaRPr lang="fr-FR" sz="1300"/>
        </a:p>
      </dgm:t>
    </dgm:pt>
    <dgm:pt modelId="{C6763378-7364-4869-BFC9-7941F469D018}" type="sibTrans" cxnId="{D7384ABC-0967-45E5-AB7B-C25CDCBBCEE6}">
      <dgm:prSet/>
      <dgm:spPr/>
      <dgm:t>
        <a:bodyPr/>
        <a:lstStyle/>
        <a:p>
          <a:endParaRPr lang="fr-FR" sz="1300"/>
        </a:p>
      </dgm:t>
    </dgm:pt>
    <dgm:pt modelId="{94A94083-9CDC-439E-B69A-A9A2AAD3C126}" type="pres">
      <dgm:prSet presAssocID="{A4E6F641-DEFF-4689-B9F8-09CA4C4395B9}" presName="linear" presStyleCnt="0">
        <dgm:presLayoutVars>
          <dgm:dir/>
          <dgm:animLvl val="lvl"/>
          <dgm:resizeHandles val="exact"/>
        </dgm:presLayoutVars>
      </dgm:prSet>
      <dgm:spPr/>
      <dgm:t>
        <a:bodyPr/>
        <a:lstStyle/>
        <a:p>
          <a:endParaRPr lang="fr-FR"/>
        </a:p>
      </dgm:t>
    </dgm:pt>
    <dgm:pt modelId="{B3D419CA-82A3-487E-AC1B-1D15F8D7D180}" type="pres">
      <dgm:prSet presAssocID="{AFDB8A87-013A-41A9-ABA4-6D81B5A8682A}" presName="parentLin" presStyleCnt="0"/>
      <dgm:spPr/>
    </dgm:pt>
    <dgm:pt modelId="{3A627245-65A5-4FAA-ABC2-EE7FC473EA06}" type="pres">
      <dgm:prSet presAssocID="{AFDB8A87-013A-41A9-ABA4-6D81B5A8682A}" presName="parentLeftMargin" presStyleLbl="node1" presStyleIdx="0" presStyleCnt="10"/>
      <dgm:spPr/>
      <dgm:t>
        <a:bodyPr/>
        <a:lstStyle/>
        <a:p>
          <a:endParaRPr lang="fr-FR"/>
        </a:p>
      </dgm:t>
    </dgm:pt>
    <dgm:pt modelId="{7F1E09DF-D69B-4DBF-8E31-D81F52F5389E}" type="pres">
      <dgm:prSet presAssocID="{AFDB8A87-013A-41A9-ABA4-6D81B5A8682A}" presName="parentText" presStyleLbl="node1" presStyleIdx="0" presStyleCnt="10" custScaleX="116946" custScaleY="128370">
        <dgm:presLayoutVars>
          <dgm:chMax val="0"/>
          <dgm:bulletEnabled val="1"/>
        </dgm:presLayoutVars>
      </dgm:prSet>
      <dgm:spPr/>
      <dgm:t>
        <a:bodyPr/>
        <a:lstStyle/>
        <a:p>
          <a:endParaRPr lang="fr-FR"/>
        </a:p>
      </dgm:t>
    </dgm:pt>
    <dgm:pt modelId="{0900A45D-8BDA-4FDD-A486-36F4E04C2F74}" type="pres">
      <dgm:prSet presAssocID="{AFDB8A87-013A-41A9-ABA4-6D81B5A8682A}" presName="negativeSpace" presStyleCnt="0"/>
      <dgm:spPr/>
    </dgm:pt>
    <dgm:pt modelId="{71817E6B-A31D-4F9F-A957-8C70598B5376}" type="pres">
      <dgm:prSet presAssocID="{AFDB8A87-013A-41A9-ABA4-6D81B5A8682A}" presName="childText" presStyleLbl="conFgAcc1" presStyleIdx="0" presStyleCnt="10">
        <dgm:presLayoutVars>
          <dgm:bulletEnabled val="1"/>
        </dgm:presLayoutVars>
      </dgm:prSet>
      <dgm:spPr/>
    </dgm:pt>
    <dgm:pt modelId="{0DA37412-9F07-4E47-A6E2-1F43EEDED427}" type="pres">
      <dgm:prSet presAssocID="{7C0C8745-37F6-4A71-B49B-B79AAC049C18}" presName="spaceBetweenRectangles" presStyleCnt="0"/>
      <dgm:spPr/>
    </dgm:pt>
    <dgm:pt modelId="{380F5E30-976E-4CFB-BF0E-7F5D68EFBA3E}" type="pres">
      <dgm:prSet presAssocID="{B28DF34C-E85D-42B9-B32F-2B6E0FAA0D78}" presName="parentLin" presStyleCnt="0"/>
      <dgm:spPr/>
    </dgm:pt>
    <dgm:pt modelId="{CF8E58C8-DE65-441A-9B3C-0A525858F506}" type="pres">
      <dgm:prSet presAssocID="{B28DF34C-E85D-42B9-B32F-2B6E0FAA0D78}" presName="parentLeftMargin" presStyleLbl="node1" presStyleIdx="0" presStyleCnt="10"/>
      <dgm:spPr/>
      <dgm:t>
        <a:bodyPr/>
        <a:lstStyle/>
        <a:p>
          <a:endParaRPr lang="fr-FR"/>
        </a:p>
      </dgm:t>
    </dgm:pt>
    <dgm:pt modelId="{FDB57310-D881-4440-B7BD-C5CEF242B009}" type="pres">
      <dgm:prSet presAssocID="{B28DF34C-E85D-42B9-B32F-2B6E0FAA0D78}" presName="parentText" presStyleLbl="node1" presStyleIdx="1" presStyleCnt="10" custScaleX="116946" custScaleY="128370">
        <dgm:presLayoutVars>
          <dgm:chMax val="0"/>
          <dgm:bulletEnabled val="1"/>
        </dgm:presLayoutVars>
      </dgm:prSet>
      <dgm:spPr/>
      <dgm:t>
        <a:bodyPr/>
        <a:lstStyle/>
        <a:p>
          <a:endParaRPr lang="fr-FR"/>
        </a:p>
      </dgm:t>
    </dgm:pt>
    <dgm:pt modelId="{65170098-A6FC-4D45-A401-FD77A17AB144}" type="pres">
      <dgm:prSet presAssocID="{B28DF34C-E85D-42B9-B32F-2B6E0FAA0D78}" presName="negativeSpace" presStyleCnt="0"/>
      <dgm:spPr/>
    </dgm:pt>
    <dgm:pt modelId="{943F3530-09A3-4D97-9A29-AF403AF79EA9}" type="pres">
      <dgm:prSet presAssocID="{B28DF34C-E85D-42B9-B32F-2B6E0FAA0D78}" presName="childText" presStyleLbl="conFgAcc1" presStyleIdx="1" presStyleCnt="10">
        <dgm:presLayoutVars>
          <dgm:bulletEnabled val="1"/>
        </dgm:presLayoutVars>
      </dgm:prSet>
      <dgm:spPr/>
    </dgm:pt>
    <dgm:pt modelId="{8C837C40-8001-413E-AEE3-DFA85173616F}" type="pres">
      <dgm:prSet presAssocID="{496243E1-0915-4DBF-AB52-FD015D357F39}" presName="spaceBetweenRectangles" presStyleCnt="0"/>
      <dgm:spPr/>
    </dgm:pt>
    <dgm:pt modelId="{E7F7CB1A-F90C-41E7-818D-5990335EC421}" type="pres">
      <dgm:prSet presAssocID="{0AC7516E-C992-4249-960B-C1D70D9B2A7C}" presName="parentLin" presStyleCnt="0"/>
      <dgm:spPr/>
    </dgm:pt>
    <dgm:pt modelId="{9ABBE9A0-3FA3-4944-B915-76D1DD3555CB}" type="pres">
      <dgm:prSet presAssocID="{0AC7516E-C992-4249-960B-C1D70D9B2A7C}" presName="parentLeftMargin" presStyleLbl="node1" presStyleIdx="1" presStyleCnt="10"/>
      <dgm:spPr/>
      <dgm:t>
        <a:bodyPr/>
        <a:lstStyle/>
        <a:p>
          <a:endParaRPr lang="fr-FR"/>
        </a:p>
      </dgm:t>
    </dgm:pt>
    <dgm:pt modelId="{370CDD45-F091-475B-AE2B-F23A5B755E25}" type="pres">
      <dgm:prSet presAssocID="{0AC7516E-C992-4249-960B-C1D70D9B2A7C}" presName="parentText" presStyleLbl="node1" presStyleIdx="2" presStyleCnt="10" custScaleX="116946" custScaleY="128370">
        <dgm:presLayoutVars>
          <dgm:chMax val="0"/>
          <dgm:bulletEnabled val="1"/>
        </dgm:presLayoutVars>
      </dgm:prSet>
      <dgm:spPr/>
      <dgm:t>
        <a:bodyPr/>
        <a:lstStyle/>
        <a:p>
          <a:endParaRPr lang="fr-FR"/>
        </a:p>
      </dgm:t>
    </dgm:pt>
    <dgm:pt modelId="{1B0345D6-D02B-4949-8A8A-518234065F35}" type="pres">
      <dgm:prSet presAssocID="{0AC7516E-C992-4249-960B-C1D70D9B2A7C}" presName="negativeSpace" presStyleCnt="0"/>
      <dgm:spPr/>
    </dgm:pt>
    <dgm:pt modelId="{AD64B6A2-5D55-4D03-94BE-A399B9B5D71A}" type="pres">
      <dgm:prSet presAssocID="{0AC7516E-C992-4249-960B-C1D70D9B2A7C}" presName="childText" presStyleLbl="conFgAcc1" presStyleIdx="2" presStyleCnt="10">
        <dgm:presLayoutVars>
          <dgm:bulletEnabled val="1"/>
        </dgm:presLayoutVars>
      </dgm:prSet>
      <dgm:spPr/>
    </dgm:pt>
    <dgm:pt modelId="{703300C2-80D2-4340-9A78-D606E5219C5A}" type="pres">
      <dgm:prSet presAssocID="{31026A83-3450-46F8-AAA3-D632A805E19A}" presName="spaceBetweenRectangles" presStyleCnt="0"/>
      <dgm:spPr/>
    </dgm:pt>
    <dgm:pt modelId="{79071255-9633-48DB-AD4E-7AF57B2154D9}" type="pres">
      <dgm:prSet presAssocID="{4EE7AB70-C6FF-4DCB-A866-3B21E7C7124F}" presName="parentLin" presStyleCnt="0"/>
      <dgm:spPr/>
    </dgm:pt>
    <dgm:pt modelId="{568D25E5-AC5E-4928-8591-7280869B3172}" type="pres">
      <dgm:prSet presAssocID="{4EE7AB70-C6FF-4DCB-A866-3B21E7C7124F}" presName="parentLeftMargin" presStyleLbl="node1" presStyleIdx="2" presStyleCnt="10"/>
      <dgm:spPr/>
      <dgm:t>
        <a:bodyPr/>
        <a:lstStyle/>
        <a:p>
          <a:endParaRPr lang="fr-FR"/>
        </a:p>
      </dgm:t>
    </dgm:pt>
    <dgm:pt modelId="{CBDBE6B8-1580-432A-B900-D54C2DC9898B}" type="pres">
      <dgm:prSet presAssocID="{4EE7AB70-C6FF-4DCB-A866-3B21E7C7124F}" presName="parentText" presStyleLbl="node1" presStyleIdx="3" presStyleCnt="10" custScaleX="116946" custScaleY="128370" custLinFactNeighborX="27155" custLinFactNeighborY="5931">
        <dgm:presLayoutVars>
          <dgm:chMax val="0"/>
          <dgm:bulletEnabled val="1"/>
        </dgm:presLayoutVars>
      </dgm:prSet>
      <dgm:spPr/>
      <dgm:t>
        <a:bodyPr/>
        <a:lstStyle/>
        <a:p>
          <a:endParaRPr lang="fr-FR"/>
        </a:p>
      </dgm:t>
    </dgm:pt>
    <dgm:pt modelId="{E9F86EA6-4DE5-486D-BAF0-B1B01AD9E4C2}" type="pres">
      <dgm:prSet presAssocID="{4EE7AB70-C6FF-4DCB-A866-3B21E7C7124F}" presName="negativeSpace" presStyleCnt="0"/>
      <dgm:spPr/>
    </dgm:pt>
    <dgm:pt modelId="{CA2FF2D4-5041-4EF2-949D-3A96E50FC396}" type="pres">
      <dgm:prSet presAssocID="{4EE7AB70-C6FF-4DCB-A866-3B21E7C7124F}" presName="childText" presStyleLbl="conFgAcc1" presStyleIdx="3" presStyleCnt="10">
        <dgm:presLayoutVars>
          <dgm:bulletEnabled val="1"/>
        </dgm:presLayoutVars>
      </dgm:prSet>
      <dgm:spPr/>
    </dgm:pt>
    <dgm:pt modelId="{52774A92-1DBE-410E-9104-FBF7EED7F07C}" type="pres">
      <dgm:prSet presAssocID="{A18CC028-88FC-4BA7-9B0B-83BCF1941C06}" presName="spaceBetweenRectangles" presStyleCnt="0"/>
      <dgm:spPr/>
    </dgm:pt>
    <dgm:pt modelId="{44D74C8B-74B9-4AB7-AFED-AC031E0366C3}" type="pres">
      <dgm:prSet presAssocID="{AD12CE71-B196-4A05-97EE-A27F04CB4412}" presName="parentLin" presStyleCnt="0"/>
      <dgm:spPr/>
    </dgm:pt>
    <dgm:pt modelId="{B67EFA40-1D42-4036-8138-200D34C3081E}" type="pres">
      <dgm:prSet presAssocID="{AD12CE71-B196-4A05-97EE-A27F04CB4412}" presName="parentLeftMargin" presStyleLbl="node1" presStyleIdx="3" presStyleCnt="10"/>
      <dgm:spPr/>
      <dgm:t>
        <a:bodyPr/>
        <a:lstStyle/>
        <a:p>
          <a:endParaRPr lang="fr-FR"/>
        </a:p>
      </dgm:t>
    </dgm:pt>
    <dgm:pt modelId="{A7404816-912A-4D6E-AB60-19C5CF9287A8}" type="pres">
      <dgm:prSet presAssocID="{AD12CE71-B196-4A05-97EE-A27F04CB4412}" presName="parentText" presStyleLbl="node1" presStyleIdx="4" presStyleCnt="10" custScaleX="116946" custScaleY="128370" custLinFactNeighborX="27155" custLinFactNeighborY="5931">
        <dgm:presLayoutVars>
          <dgm:chMax val="0"/>
          <dgm:bulletEnabled val="1"/>
        </dgm:presLayoutVars>
      </dgm:prSet>
      <dgm:spPr/>
      <dgm:t>
        <a:bodyPr/>
        <a:lstStyle/>
        <a:p>
          <a:endParaRPr lang="fr-FR"/>
        </a:p>
      </dgm:t>
    </dgm:pt>
    <dgm:pt modelId="{638E0A15-CDAA-4ECB-B6A3-AD141EA38FBC}" type="pres">
      <dgm:prSet presAssocID="{AD12CE71-B196-4A05-97EE-A27F04CB4412}" presName="negativeSpace" presStyleCnt="0"/>
      <dgm:spPr/>
    </dgm:pt>
    <dgm:pt modelId="{9CF9D26B-6FDC-4F5C-A6AF-F11E50D6CFEA}" type="pres">
      <dgm:prSet presAssocID="{AD12CE71-B196-4A05-97EE-A27F04CB4412}" presName="childText" presStyleLbl="conFgAcc1" presStyleIdx="4" presStyleCnt="10">
        <dgm:presLayoutVars>
          <dgm:bulletEnabled val="1"/>
        </dgm:presLayoutVars>
      </dgm:prSet>
      <dgm:spPr/>
    </dgm:pt>
    <dgm:pt modelId="{59E6DF2B-82C7-4B61-946D-95FA20877F55}" type="pres">
      <dgm:prSet presAssocID="{027ACB0D-B362-449D-86F9-D73B843399C4}" presName="spaceBetweenRectangles" presStyleCnt="0"/>
      <dgm:spPr/>
    </dgm:pt>
    <dgm:pt modelId="{92A4C4B1-EE6B-4525-834D-2EF221D297E0}" type="pres">
      <dgm:prSet presAssocID="{13D785E1-D02F-4559-BA63-B5AD210C17B9}" presName="parentLin" presStyleCnt="0"/>
      <dgm:spPr/>
    </dgm:pt>
    <dgm:pt modelId="{B72494F1-62BB-4C04-A83C-5A6DBEE0B4B8}" type="pres">
      <dgm:prSet presAssocID="{13D785E1-D02F-4559-BA63-B5AD210C17B9}" presName="parentLeftMargin" presStyleLbl="node1" presStyleIdx="4" presStyleCnt="10"/>
      <dgm:spPr/>
      <dgm:t>
        <a:bodyPr/>
        <a:lstStyle/>
        <a:p>
          <a:endParaRPr lang="fr-FR"/>
        </a:p>
      </dgm:t>
    </dgm:pt>
    <dgm:pt modelId="{A360BA48-C171-4B29-934D-F8A2C77DDF67}" type="pres">
      <dgm:prSet presAssocID="{13D785E1-D02F-4559-BA63-B5AD210C17B9}" presName="parentText" presStyleLbl="node1" presStyleIdx="5" presStyleCnt="10" custScaleX="116946" custScaleY="128370">
        <dgm:presLayoutVars>
          <dgm:chMax val="0"/>
          <dgm:bulletEnabled val="1"/>
        </dgm:presLayoutVars>
      </dgm:prSet>
      <dgm:spPr/>
      <dgm:t>
        <a:bodyPr/>
        <a:lstStyle/>
        <a:p>
          <a:endParaRPr lang="fr-FR"/>
        </a:p>
      </dgm:t>
    </dgm:pt>
    <dgm:pt modelId="{8957258F-A1BB-41F9-B0C3-E33CCFFE913B}" type="pres">
      <dgm:prSet presAssocID="{13D785E1-D02F-4559-BA63-B5AD210C17B9}" presName="negativeSpace" presStyleCnt="0"/>
      <dgm:spPr/>
    </dgm:pt>
    <dgm:pt modelId="{B4DD78B5-C068-4F2A-8133-8D8778B4623D}" type="pres">
      <dgm:prSet presAssocID="{13D785E1-D02F-4559-BA63-B5AD210C17B9}" presName="childText" presStyleLbl="conFgAcc1" presStyleIdx="5" presStyleCnt="10">
        <dgm:presLayoutVars>
          <dgm:bulletEnabled val="1"/>
        </dgm:presLayoutVars>
      </dgm:prSet>
      <dgm:spPr/>
    </dgm:pt>
    <dgm:pt modelId="{06224039-2D64-444B-8CED-B82F8C21B349}" type="pres">
      <dgm:prSet presAssocID="{6E240989-C4B8-4843-BCF1-52BF89C55EED}" presName="spaceBetweenRectangles" presStyleCnt="0"/>
      <dgm:spPr/>
    </dgm:pt>
    <dgm:pt modelId="{36E7D596-FD59-42DE-A4A7-B53B20EE28EA}" type="pres">
      <dgm:prSet presAssocID="{E971C2D0-475A-44EE-89B7-4B39244F184C}" presName="parentLin" presStyleCnt="0"/>
      <dgm:spPr/>
    </dgm:pt>
    <dgm:pt modelId="{394D2C06-EE52-4DAF-A838-D992F587FA39}" type="pres">
      <dgm:prSet presAssocID="{E971C2D0-475A-44EE-89B7-4B39244F184C}" presName="parentLeftMargin" presStyleLbl="node1" presStyleIdx="5" presStyleCnt="10"/>
      <dgm:spPr/>
      <dgm:t>
        <a:bodyPr/>
        <a:lstStyle/>
        <a:p>
          <a:endParaRPr lang="fr-FR"/>
        </a:p>
      </dgm:t>
    </dgm:pt>
    <dgm:pt modelId="{4DAF1543-86F5-4BC0-88C8-AEB5F01326C3}" type="pres">
      <dgm:prSet presAssocID="{E971C2D0-475A-44EE-89B7-4B39244F184C}" presName="parentText" presStyleLbl="node1" presStyleIdx="6" presStyleCnt="10" custScaleX="116946" custScaleY="128370">
        <dgm:presLayoutVars>
          <dgm:chMax val="0"/>
          <dgm:bulletEnabled val="1"/>
        </dgm:presLayoutVars>
      </dgm:prSet>
      <dgm:spPr/>
      <dgm:t>
        <a:bodyPr/>
        <a:lstStyle/>
        <a:p>
          <a:endParaRPr lang="fr-FR"/>
        </a:p>
      </dgm:t>
    </dgm:pt>
    <dgm:pt modelId="{5F938E2C-DCFF-444B-B365-B0C0B8CE6E03}" type="pres">
      <dgm:prSet presAssocID="{E971C2D0-475A-44EE-89B7-4B39244F184C}" presName="negativeSpace" presStyleCnt="0"/>
      <dgm:spPr/>
    </dgm:pt>
    <dgm:pt modelId="{394E2F50-9C0E-49F7-B213-8439A2313125}" type="pres">
      <dgm:prSet presAssocID="{E971C2D0-475A-44EE-89B7-4B39244F184C}" presName="childText" presStyleLbl="conFgAcc1" presStyleIdx="6" presStyleCnt="10">
        <dgm:presLayoutVars>
          <dgm:bulletEnabled val="1"/>
        </dgm:presLayoutVars>
      </dgm:prSet>
      <dgm:spPr/>
    </dgm:pt>
    <dgm:pt modelId="{F6DEFDA2-C63B-4A15-8A97-799FEDA292D2}" type="pres">
      <dgm:prSet presAssocID="{C18931CD-F649-4265-8D26-AB8AEB6718E8}" presName="spaceBetweenRectangles" presStyleCnt="0"/>
      <dgm:spPr/>
    </dgm:pt>
    <dgm:pt modelId="{4A96E6B5-B7D5-480A-B3D1-C908BE6A8F1D}" type="pres">
      <dgm:prSet presAssocID="{139997B3-5893-43E4-95FE-BF9AF3F54AB3}" presName="parentLin" presStyleCnt="0"/>
      <dgm:spPr/>
    </dgm:pt>
    <dgm:pt modelId="{0C015A11-D425-4DF9-99B6-2CFEF88713D7}" type="pres">
      <dgm:prSet presAssocID="{139997B3-5893-43E4-95FE-BF9AF3F54AB3}" presName="parentLeftMargin" presStyleLbl="node1" presStyleIdx="6" presStyleCnt="10"/>
      <dgm:spPr/>
      <dgm:t>
        <a:bodyPr/>
        <a:lstStyle/>
        <a:p>
          <a:endParaRPr lang="fr-FR"/>
        </a:p>
      </dgm:t>
    </dgm:pt>
    <dgm:pt modelId="{FA6896A5-D275-447B-B70A-84C14B1E5393}" type="pres">
      <dgm:prSet presAssocID="{139997B3-5893-43E4-95FE-BF9AF3F54AB3}" presName="parentText" presStyleLbl="node1" presStyleIdx="7" presStyleCnt="10" custScaleX="116946" custScaleY="140713">
        <dgm:presLayoutVars>
          <dgm:chMax val="0"/>
          <dgm:bulletEnabled val="1"/>
        </dgm:presLayoutVars>
      </dgm:prSet>
      <dgm:spPr/>
      <dgm:t>
        <a:bodyPr/>
        <a:lstStyle/>
        <a:p>
          <a:endParaRPr lang="fr-FR"/>
        </a:p>
      </dgm:t>
    </dgm:pt>
    <dgm:pt modelId="{1DDA0A24-1B4F-445F-BCFD-A313D3FDE11F}" type="pres">
      <dgm:prSet presAssocID="{139997B3-5893-43E4-95FE-BF9AF3F54AB3}" presName="negativeSpace" presStyleCnt="0"/>
      <dgm:spPr/>
    </dgm:pt>
    <dgm:pt modelId="{0333B0D2-94C4-4EC0-923A-D5422CFF9A88}" type="pres">
      <dgm:prSet presAssocID="{139997B3-5893-43E4-95FE-BF9AF3F54AB3}" presName="childText" presStyleLbl="conFgAcc1" presStyleIdx="7" presStyleCnt="10">
        <dgm:presLayoutVars>
          <dgm:bulletEnabled val="1"/>
        </dgm:presLayoutVars>
      </dgm:prSet>
      <dgm:spPr/>
    </dgm:pt>
    <dgm:pt modelId="{DC1C4592-3801-49CB-9666-69208FEEC398}" type="pres">
      <dgm:prSet presAssocID="{FA4CE82D-853F-41C3-9E26-B1C1AE97ACA6}" presName="spaceBetweenRectangles" presStyleCnt="0"/>
      <dgm:spPr/>
    </dgm:pt>
    <dgm:pt modelId="{4EC24881-5643-46C7-B96A-8E67B37153D7}" type="pres">
      <dgm:prSet presAssocID="{F1CEA981-2093-4E5B-B43B-8A90C6BAB340}" presName="parentLin" presStyleCnt="0"/>
      <dgm:spPr/>
    </dgm:pt>
    <dgm:pt modelId="{9881DB8A-B038-4B3B-90D0-30BBBF71A5BD}" type="pres">
      <dgm:prSet presAssocID="{F1CEA981-2093-4E5B-B43B-8A90C6BAB340}" presName="parentLeftMargin" presStyleLbl="node1" presStyleIdx="7" presStyleCnt="10"/>
      <dgm:spPr/>
      <dgm:t>
        <a:bodyPr/>
        <a:lstStyle/>
        <a:p>
          <a:endParaRPr lang="fr-FR"/>
        </a:p>
      </dgm:t>
    </dgm:pt>
    <dgm:pt modelId="{721C996A-EE3C-4017-8C35-2500AEA1C5FA}" type="pres">
      <dgm:prSet presAssocID="{F1CEA981-2093-4E5B-B43B-8A90C6BAB340}" presName="parentText" presStyleLbl="node1" presStyleIdx="8" presStyleCnt="10" custScaleX="116946" custScaleY="140713">
        <dgm:presLayoutVars>
          <dgm:chMax val="0"/>
          <dgm:bulletEnabled val="1"/>
        </dgm:presLayoutVars>
      </dgm:prSet>
      <dgm:spPr/>
      <dgm:t>
        <a:bodyPr/>
        <a:lstStyle/>
        <a:p>
          <a:endParaRPr lang="fr-FR"/>
        </a:p>
      </dgm:t>
    </dgm:pt>
    <dgm:pt modelId="{B3438A79-AE4C-4B79-B90E-4EFF961FA15A}" type="pres">
      <dgm:prSet presAssocID="{F1CEA981-2093-4E5B-B43B-8A90C6BAB340}" presName="negativeSpace" presStyleCnt="0"/>
      <dgm:spPr/>
    </dgm:pt>
    <dgm:pt modelId="{D90D6C5E-9B79-4EB3-AECD-A65CF4503957}" type="pres">
      <dgm:prSet presAssocID="{F1CEA981-2093-4E5B-B43B-8A90C6BAB340}" presName="childText" presStyleLbl="conFgAcc1" presStyleIdx="8" presStyleCnt="10">
        <dgm:presLayoutVars>
          <dgm:bulletEnabled val="1"/>
        </dgm:presLayoutVars>
      </dgm:prSet>
      <dgm:spPr/>
    </dgm:pt>
    <dgm:pt modelId="{3CD3054D-3765-42F9-9868-E0C8C3B253C2}" type="pres">
      <dgm:prSet presAssocID="{C6763378-7364-4869-BFC9-7941F469D018}" presName="spaceBetweenRectangles" presStyleCnt="0"/>
      <dgm:spPr/>
    </dgm:pt>
    <dgm:pt modelId="{B1D3C6E6-8311-46AA-8479-6FC37C064DAD}" type="pres">
      <dgm:prSet presAssocID="{18D231F8-5027-4289-9D75-8733C992CC35}" presName="parentLin" presStyleCnt="0"/>
      <dgm:spPr/>
    </dgm:pt>
    <dgm:pt modelId="{E3CE208D-D243-416E-93DC-4B77A9CC0211}" type="pres">
      <dgm:prSet presAssocID="{18D231F8-5027-4289-9D75-8733C992CC35}" presName="parentLeftMargin" presStyleLbl="node1" presStyleIdx="8" presStyleCnt="10"/>
      <dgm:spPr/>
      <dgm:t>
        <a:bodyPr/>
        <a:lstStyle/>
        <a:p>
          <a:endParaRPr lang="fr-FR"/>
        </a:p>
      </dgm:t>
    </dgm:pt>
    <dgm:pt modelId="{23FDEF9C-0980-4EC8-A5D7-A4C76AEF66A9}" type="pres">
      <dgm:prSet presAssocID="{18D231F8-5027-4289-9D75-8733C992CC35}" presName="parentText" presStyleLbl="node1" presStyleIdx="9" presStyleCnt="10" custScaleX="116946" custScaleY="128370">
        <dgm:presLayoutVars>
          <dgm:chMax val="0"/>
          <dgm:bulletEnabled val="1"/>
        </dgm:presLayoutVars>
      </dgm:prSet>
      <dgm:spPr/>
      <dgm:t>
        <a:bodyPr/>
        <a:lstStyle/>
        <a:p>
          <a:endParaRPr lang="fr-FR"/>
        </a:p>
      </dgm:t>
    </dgm:pt>
    <dgm:pt modelId="{2E3884B4-E4C9-4143-926F-1FC95B80C666}" type="pres">
      <dgm:prSet presAssocID="{18D231F8-5027-4289-9D75-8733C992CC35}" presName="negativeSpace" presStyleCnt="0"/>
      <dgm:spPr/>
    </dgm:pt>
    <dgm:pt modelId="{348BCB6D-323C-4D97-B37E-FF5397FAB5C2}" type="pres">
      <dgm:prSet presAssocID="{18D231F8-5027-4289-9D75-8733C992CC35}" presName="childText" presStyleLbl="conFgAcc1" presStyleIdx="9" presStyleCnt="10">
        <dgm:presLayoutVars>
          <dgm:bulletEnabled val="1"/>
        </dgm:presLayoutVars>
      </dgm:prSet>
      <dgm:spPr/>
    </dgm:pt>
  </dgm:ptLst>
  <dgm:cxnLst>
    <dgm:cxn modelId="{120F6975-671B-4873-9A9B-1AC93FEC9641}" type="presOf" srcId="{4EE7AB70-C6FF-4DCB-A866-3B21E7C7124F}" destId="{568D25E5-AC5E-4928-8591-7280869B3172}" srcOrd="0" destOrd="0" presId="urn:microsoft.com/office/officeart/2005/8/layout/list1"/>
    <dgm:cxn modelId="{43F519AC-067A-4FA8-A7CB-8B17374F891E}" type="presOf" srcId="{139997B3-5893-43E4-95FE-BF9AF3F54AB3}" destId="{0C015A11-D425-4DF9-99B6-2CFEF88713D7}" srcOrd="0" destOrd="0" presId="urn:microsoft.com/office/officeart/2005/8/layout/list1"/>
    <dgm:cxn modelId="{61A30C8B-15D0-400F-BE4E-39E19FED7D90}" type="presOf" srcId="{13D785E1-D02F-4559-BA63-B5AD210C17B9}" destId="{A360BA48-C171-4B29-934D-F8A2C77DDF67}" srcOrd="1" destOrd="0" presId="urn:microsoft.com/office/officeart/2005/8/layout/list1"/>
    <dgm:cxn modelId="{4AFA9986-9B83-4615-B62C-2CF4A5FA4ED3}" type="presOf" srcId="{0AC7516E-C992-4249-960B-C1D70D9B2A7C}" destId="{9ABBE9A0-3FA3-4944-B915-76D1DD3555CB}" srcOrd="0" destOrd="0" presId="urn:microsoft.com/office/officeart/2005/8/layout/list1"/>
    <dgm:cxn modelId="{69629569-0E4E-4589-A41E-54A51DC30A72}" srcId="{A4E6F641-DEFF-4689-B9F8-09CA4C4395B9}" destId="{139997B3-5893-43E4-95FE-BF9AF3F54AB3}" srcOrd="7" destOrd="0" parTransId="{8C56F497-17F3-493A-9185-951611CFC0FC}" sibTransId="{FA4CE82D-853F-41C3-9E26-B1C1AE97ACA6}"/>
    <dgm:cxn modelId="{A59DBF81-F1E7-4103-9170-727D40AD0379}" type="presOf" srcId="{B28DF34C-E85D-42B9-B32F-2B6E0FAA0D78}" destId="{FDB57310-D881-4440-B7BD-C5CEF242B009}" srcOrd="1" destOrd="0" presId="urn:microsoft.com/office/officeart/2005/8/layout/list1"/>
    <dgm:cxn modelId="{E7D6C647-0F05-452D-94B9-094F5D2455F8}" srcId="{A4E6F641-DEFF-4689-B9F8-09CA4C4395B9}" destId="{0AC7516E-C992-4249-960B-C1D70D9B2A7C}" srcOrd="2" destOrd="0" parTransId="{3935AF55-AACE-46D6-AF39-F1E846C668CE}" sibTransId="{31026A83-3450-46F8-AAA3-D632A805E19A}"/>
    <dgm:cxn modelId="{A3691E3B-AF5F-4C7C-8351-F42142153716}" type="presOf" srcId="{13D785E1-D02F-4559-BA63-B5AD210C17B9}" destId="{B72494F1-62BB-4C04-A83C-5A6DBEE0B4B8}" srcOrd="0" destOrd="0" presId="urn:microsoft.com/office/officeart/2005/8/layout/list1"/>
    <dgm:cxn modelId="{DCF939A5-2306-4E3F-97A4-2B0C5064C16C}" type="presOf" srcId="{139997B3-5893-43E4-95FE-BF9AF3F54AB3}" destId="{FA6896A5-D275-447B-B70A-84C14B1E5393}" srcOrd="1" destOrd="0" presId="urn:microsoft.com/office/officeart/2005/8/layout/list1"/>
    <dgm:cxn modelId="{D7384ABC-0967-45E5-AB7B-C25CDCBBCEE6}" srcId="{A4E6F641-DEFF-4689-B9F8-09CA4C4395B9}" destId="{F1CEA981-2093-4E5B-B43B-8A90C6BAB340}" srcOrd="8" destOrd="0" parTransId="{7D40B1CE-8590-496C-96E9-04BF32114657}" sibTransId="{C6763378-7364-4869-BFC9-7941F469D018}"/>
    <dgm:cxn modelId="{02419B81-ACC1-4367-9CBB-82151DE88BA1}" srcId="{A4E6F641-DEFF-4689-B9F8-09CA4C4395B9}" destId="{AD12CE71-B196-4A05-97EE-A27F04CB4412}" srcOrd="4" destOrd="0" parTransId="{099FA06A-AEEE-4AD2-874F-1328FA861D72}" sibTransId="{027ACB0D-B362-449D-86F9-D73B843399C4}"/>
    <dgm:cxn modelId="{AEF06256-3771-4F15-BC90-AC0D2A0A3F31}" type="presOf" srcId="{AD12CE71-B196-4A05-97EE-A27F04CB4412}" destId="{A7404816-912A-4D6E-AB60-19C5CF9287A8}" srcOrd="1" destOrd="0" presId="urn:microsoft.com/office/officeart/2005/8/layout/list1"/>
    <dgm:cxn modelId="{F356EBA4-2C29-467E-A901-2C3CD5CF6C9A}" type="presOf" srcId="{AFDB8A87-013A-41A9-ABA4-6D81B5A8682A}" destId="{3A627245-65A5-4FAA-ABC2-EE7FC473EA06}" srcOrd="0" destOrd="0" presId="urn:microsoft.com/office/officeart/2005/8/layout/list1"/>
    <dgm:cxn modelId="{CB26B890-0D73-49F1-B589-71ADA7A73BB3}" srcId="{A4E6F641-DEFF-4689-B9F8-09CA4C4395B9}" destId="{E971C2D0-475A-44EE-89B7-4B39244F184C}" srcOrd="6" destOrd="0" parTransId="{06CAFC50-A67B-4993-A85B-1645F2038868}" sibTransId="{C18931CD-F649-4265-8D26-AB8AEB6718E8}"/>
    <dgm:cxn modelId="{DE5B0B4B-ED8E-477C-BC0A-6D3FC1EA5ADE}" type="presOf" srcId="{AD12CE71-B196-4A05-97EE-A27F04CB4412}" destId="{B67EFA40-1D42-4036-8138-200D34C3081E}" srcOrd="0" destOrd="0" presId="urn:microsoft.com/office/officeart/2005/8/layout/list1"/>
    <dgm:cxn modelId="{971431A1-370C-403A-9EC8-5EFBAA077750}" type="presOf" srcId="{A4E6F641-DEFF-4689-B9F8-09CA4C4395B9}" destId="{94A94083-9CDC-439E-B69A-A9A2AAD3C126}" srcOrd="0" destOrd="0" presId="urn:microsoft.com/office/officeart/2005/8/layout/list1"/>
    <dgm:cxn modelId="{FE34FD39-49F8-4736-A22B-F84FFA9DED66}" srcId="{A4E6F641-DEFF-4689-B9F8-09CA4C4395B9}" destId="{18D231F8-5027-4289-9D75-8733C992CC35}" srcOrd="9" destOrd="0" parTransId="{26651851-D748-4A43-9420-6A91EF494EE6}" sibTransId="{927996D8-1093-4413-B845-56B93D958B0F}"/>
    <dgm:cxn modelId="{1BF0ABBC-9430-49B8-A370-88A4E33D08DC}" type="presOf" srcId="{18D231F8-5027-4289-9D75-8733C992CC35}" destId="{23FDEF9C-0980-4EC8-A5D7-A4C76AEF66A9}" srcOrd="1" destOrd="0" presId="urn:microsoft.com/office/officeart/2005/8/layout/list1"/>
    <dgm:cxn modelId="{6753C82E-C20F-4395-AEF4-232AE5AAED45}" type="presOf" srcId="{E971C2D0-475A-44EE-89B7-4B39244F184C}" destId="{4DAF1543-86F5-4BC0-88C8-AEB5F01326C3}" srcOrd="1" destOrd="0" presId="urn:microsoft.com/office/officeart/2005/8/layout/list1"/>
    <dgm:cxn modelId="{CB702A20-877F-455A-B508-5914070F25DA}" type="presOf" srcId="{4EE7AB70-C6FF-4DCB-A866-3B21E7C7124F}" destId="{CBDBE6B8-1580-432A-B900-D54C2DC9898B}" srcOrd="1" destOrd="0" presId="urn:microsoft.com/office/officeart/2005/8/layout/list1"/>
    <dgm:cxn modelId="{A7E2A603-E91D-42CE-B950-29AA9092C6EE}" srcId="{A4E6F641-DEFF-4689-B9F8-09CA4C4395B9}" destId="{4EE7AB70-C6FF-4DCB-A866-3B21E7C7124F}" srcOrd="3" destOrd="0" parTransId="{499C3B4E-9BCB-447E-ACAD-2CB4B3231D17}" sibTransId="{A18CC028-88FC-4BA7-9B0B-83BCF1941C06}"/>
    <dgm:cxn modelId="{972E297E-0AF5-4A33-A542-8DD269AB9D24}" srcId="{A4E6F641-DEFF-4689-B9F8-09CA4C4395B9}" destId="{AFDB8A87-013A-41A9-ABA4-6D81B5A8682A}" srcOrd="0" destOrd="0" parTransId="{6466732F-9E1D-4861-AE2B-48445F2962B8}" sibTransId="{7C0C8745-37F6-4A71-B49B-B79AAC049C18}"/>
    <dgm:cxn modelId="{250A1603-FB7B-4D4C-95AF-32FA1057B534}" type="presOf" srcId="{B28DF34C-E85D-42B9-B32F-2B6E0FAA0D78}" destId="{CF8E58C8-DE65-441A-9B3C-0A525858F506}" srcOrd="0" destOrd="0" presId="urn:microsoft.com/office/officeart/2005/8/layout/list1"/>
    <dgm:cxn modelId="{96CC0A00-B5D3-48C3-9A18-83EFFF61F999}" type="presOf" srcId="{F1CEA981-2093-4E5B-B43B-8A90C6BAB340}" destId="{721C996A-EE3C-4017-8C35-2500AEA1C5FA}" srcOrd="1" destOrd="0" presId="urn:microsoft.com/office/officeart/2005/8/layout/list1"/>
    <dgm:cxn modelId="{CBF86E3E-4AC5-403F-9455-C6140798E052}" srcId="{A4E6F641-DEFF-4689-B9F8-09CA4C4395B9}" destId="{B28DF34C-E85D-42B9-B32F-2B6E0FAA0D78}" srcOrd="1" destOrd="0" parTransId="{8F84AD20-2279-458B-A84A-FA9CF2195E96}" sibTransId="{496243E1-0915-4DBF-AB52-FD015D357F39}"/>
    <dgm:cxn modelId="{03DB90A9-0AC6-4755-817E-34612A841603}" type="presOf" srcId="{E971C2D0-475A-44EE-89B7-4B39244F184C}" destId="{394D2C06-EE52-4DAF-A838-D992F587FA39}" srcOrd="0" destOrd="0" presId="urn:microsoft.com/office/officeart/2005/8/layout/list1"/>
    <dgm:cxn modelId="{00F4FA07-A239-4A99-9530-211E82B4F4D3}" srcId="{A4E6F641-DEFF-4689-B9F8-09CA4C4395B9}" destId="{13D785E1-D02F-4559-BA63-B5AD210C17B9}" srcOrd="5" destOrd="0" parTransId="{2D8F3E73-25AE-4D56-AB18-804B63E06AA9}" sibTransId="{6E240989-C4B8-4843-BCF1-52BF89C55EED}"/>
    <dgm:cxn modelId="{9F8CFA1B-B3BB-48D0-BB12-7056CC0E22F2}" type="presOf" srcId="{18D231F8-5027-4289-9D75-8733C992CC35}" destId="{E3CE208D-D243-416E-93DC-4B77A9CC0211}" srcOrd="0" destOrd="0" presId="urn:microsoft.com/office/officeart/2005/8/layout/list1"/>
    <dgm:cxn modelId="{C5F67093-AF95-41E2-9C91-982130F76C95}" type="presOf" srcId="{0AC7516E-C992-4249-960B-C1D70D9B2A7C}" destId="{370CDD45-F091-475B-AE2B-F23A5B755E25}" srcOrd="1" destOrd="0" presId="urn:microsoft.com/office/officeart/2005/8/layout/list1"/>
    <dgm:cxn modelId="{2B229589-AED2-4A6B-9D00-E76A78196F9C}" type="presOf" srcId="{AFDB8A87-013A-41A9-ABA4-6D81B5A8682A}" destId="{7F1E09DF-D69B-4DBF-8E31-D81F52F5389E}" srcOrd="1" destOrd="0" presId="urn:microsoft.com/office/officeart/2005/8/layout/list1"/>
    <dgm:cxn modelId="{02BCE0C8-378B-49D8-B612-96BD70E082AB}" type="presOf" srcId="{F1CEA981-2093-4E5B-B43B-8A90C6BAB340}" destId="{9881DB8A-B038-4B3B-90D0-30BBBF71A5BD}" srcOrd="0" destOrd="0" presId="urn:microsoft.com/office/officeart/2005/8/layout/list1"/>
    <dgm:cxn modelId="{01019DB7-8E27-4012-98CD-B9061DD2446A}" type="presParOf" srcId="{94A94083-9CDC-439E-B69A-A9A2AAD3C126}" destId="{B3D419CA-82A3-487E-AC1B-1D15F8D7D180}" srcOrd="0" destOrd="0" presId="urn:microsoft.com/office/officeart/2005/8/layout/list1"/>
    <dgm:cxn modelId="{505A469C-62F7-435F-97DB-151FCBD548C8}" type="presParOf" srcId="{B3D419CA-82A3-487E-AC1B-1D15F8D7D180}" destId="{3A627245-65A5-4FAA-ABC2-EE7FC473EA06}" srcOrd="0" destOrd="0" presId="urn:microsoft.com/office/officeart/2005/8/layout/list1"/>
    <dgm:cxn modelId="{7453800F-9D7A-43F6-8ACF-04748660ED84}" type="presParOf" srcId="{B3D419CA-82A3-487E-AC1B-1D15F8D7D180}" destId="{7F1E09DF-D69B-4DBF-8E31-D81F52F5389E}" srcOrd="1" destOrd="0" presId="urn:microsoft.com/office/officeart/2005/8/layout/list1"/>
    <dgm:cxn modelId="{2C3296F7-F974-48A9-BD88-E8776DD65314}" type="presParOf" srcId="{94A94083-9CDC-439E-B69A-A9A2AAD3C126}" destId="{0900A45D-8BDA-4FDD-A486-36F4E04C2F74}" srcOrd="1" destOrd="0" presId="urn:microsoft.com/office/officeart/2005/8/layout/list1"/>
    <dgm:cxn modelId="{A108AE40-F11D-46DA-BA91-2F63C5F02B65}" type="presParOf" srcId="{94A94083-9CDC-439E-B69A-A9A2AAD3C126}" destId="{71817E6B-A31D-4F9F-A957-8C70598B5376}" srcOrd="2" destOrd="0" presId="urn:microsoft.com/office/officeart/2005/8/layout/list1"/>
    <dgm:cxn modelId="{27DA2F78-F654-49FB-973E-53A4B5BA5FAD}" type="presParOf" srcId="{94A94083-9CDC-439E-B69A-A9A2AAD3C126}" destId="{0DA37412-9F07-4E47-A6E2-1F43EEDED427}" srcOrd="3" destOrd="0" presId="urn:microsoft.com/office/officeart/2005/8/layout/list1"/>
    <dgm:cxn modelId="{9D56BA1D-EE4B-426E-AACF-6ED87100E62C}" type="presParOf" srcId="{94A94083-9CDC-439E-B69A-A9A2AAD3C126}" destId="{380F5E30-976E-4CFB-BF0E-7F5D68EFBA3E}" srcOrd="4" destOrd="0" presId="urn:microsoft.com/office/officeart/2005/8/layout/list1"/>
    <dgm:cxn modelId="{B6B9A7AF-41F8-44B5-9E29-B61BD67D7728}" type="presParOf" srcId="{380F5E30-976E-4CFB-BF0E-7F5D68EFBA3E}" destId="{CF8E58C8-DE65-441A-9B3C-0A525858F506}" srcOrd="0" destOrd="0" presId="urn:microsoft.com/office/officeart/2005/8/layout/list1"/>
    <dgm:cxn modelId="{1C0F48E2-2F83-4C50-A446-0E6E64316612}" type="presParOf" srcId="{380F5E30-976E-4CFB-BF0E-7F5D68EFBA3E}" destId="{FDB57310-D881-4440-B7BD-C5CEF242B009}" srcOrd="1" destOrd="0" presId="urn:microsoft.com/office/officeart/2005/8/layout/list1"/>
    <dgm:cxn modelId="{1C44F220-4F83-44E6-B4CD-5743896CC3B5}" type="presParOf" srcId="{94A94083-9CDC-439E-B69A-A9A2AAD3C126}" destId="{65170098-A6FC-4D45-A401-FD77A17AB144}" srcOrd="5" destOrd="0" presId="urn:microsoft.com/office/officeart/2005/8/layout/list1"/>
    <dgm:cxn modelId="{B8BDC215-8218-4FB0-AB00-AF851341389E}" type="presParOf" srcId="{94A94083-9CDC-439E-B69A-A9A2AAD3C126}" destId="{943F3530-09A3-4D97-9A29-AF403AF79EA9}" srcOrd="6" destOrd="0" presId="urn:microsoft.com/office/officeart/2005/8/layout/list1"/>
    <dgm:cxn modelId="{C3BF2CA0-3EEC-45B5-A6C6-DC49C921DFF1}" type="presParOf" srcId="{94A94083-9CDC-439E-B69A-A9A2AAD3C126}" destId="{8C837C40-8001-413E-AEE3-DFA85173616F}" srcOrd="7" destOrd="0" presId="urn:microsoft.com/office/officeart/2005/8/layout/list1"/>
    <dgm:cxn modelId="{390D8FFC-0780-4104-A4DD-2DDAA98E6796}" type="presParOf" srcId="{94A94083-9CDC-439E-B69A-A9A2AAD3C126}" destId="{E7F7CB1A-F90C-41E7-818D-5990335EC421}" srcOrd="8" destOrd="0" presId="urn:microsoft.com/office/officeart/2005/8/layout/list1"/>
    <dgm:cxn modelId="{1433E4A4-3185-47E7-A5CF-49996C4AB94D}" type="presParOf" srcId="{E7F7CB1A-F90C-41E7-818D-5990335EC421}" destId="{9ABBE9A0-3FA3-4944-B915-76D1DD3555CB}" srcOrd="0" destOrd="0" presId="urn:microsoft.com/office/officeart/2005/8/layout/list1"/>
    <dgm:cxn modelId="{B3DFF095-5E9E-4721-A334-669C35CDF661}" type="presParOf" srcId="{E7F7CB1A-F90C-41E7-818D-5990335EC421}" destId="{370CDD45-F091-475B-AE2B-F23A5B755E25}" srcOrd="1" destOrd="0" presId="urn:microsoft.com/office/officeart/2005/8/layout/list1"/>
    <dgm:cxn modelId="{9852BAD8-FD74-41DD-BCCD-23DCA45150E4}" type="presParOf" srcId="{94A94083-9CDC-439E-B69A-A9A2AAD3C126}" destId="{1B0345D6-D02B-4949-8A8A-518234065F35}" srcOrd="9" destOrd="0" presId="urn:microsoft.com/office/officeart/2005/8/layout/list1"/>
    <dgm:cxn modelId="{992BDCB2-3BFB-41B4-BCBA-F6B47775EDA7}" type="presParOf" srcId="{94A94083-9CDC-439E-B69A-A9A2AAD3C126}" destId="{AD64B6A2-5D55-4D03-94BE-A399B9B5D71A}" srcOrd="10" destOrd="0" presId="urn:microsoft.com/office/officeart/2005/8/layout/list1"/>
    <dgm:cxn modelId="{D70027C9-FB07-4F4D-9C1A-976E2ED8F8FB}" type="presParOf" srcId="{94A94083-9CDC-439E-B69A-A9A2AAD3C126}" destId="{703300C2-80D2-4340-9A78-D606E5219C5A}" srcOrd="11" destOrd="0" presId="urn:microsoft.com/office/officeart/2005/8/layout/list1"/>
    <dgm:cxn modelId="{81C6D825-F20A-406D-9B3F-CE915309DB23}" type="presParOf" srcId="{94A94083-9CDC-439E-B69A-A9A2AAD3C126}" destId="{79071255-9633-48DB-AD4E-7AF57B2154D9}" srcOrd="12" destOrd="0" presId="urn:microsoft.com/office/officeart/2005/8/layout/list1"/>
    <dgm:cxn modelId="{69432047-CBB6-42BC-883E-11D9473FDEF8}" type="presParOf" srcId="{79071255-9633-48DB-AD4E-7AF57B2154D9}" destId="{568D25E5-AC5E-4928-8591-7280869B3172}" srcOrd="0" destOrd="0" presId="urn:microsoft.com/office/officeart/2005/8/layout/list1"/>
    <dgm:cxn modelId="{8234F182-5C44-419F-94D8-155DE9121150}" type="presParOf" srcId="{79071255-9633-48DB-AD4E-7AF57B2154D9}" destId="{CBDBE6B8-1580-432A-B900-D54C2DC9898B}" srcOrd="1" destOrd="0" presId="urn:microsoft.com/office/officeart/2005/8/layout/list1"/>
    <dgm:cxn modelId="{429A563C-D81E-47F8-9C05-B7FECCDC56DA}" type="presParOf" srcId="{94A94083-9CDC-439E-B69A-A9A2AAD3C126}" destId="{E9F86EA6-4DE5-486D-BAF0-B1B01AD9E4C2}" srcOrd="13" destOrd="0" presId="urn:microsoft.com/office/officeart/2005/8/layout/list1"/>
    <dgm:cxn modelId="{C6ECCA4A-0C12-4702-A429-50DC018276DA}" type="presParOf" srcId="{94A94083-9CDC-439E-B69A-A9A2AAD3C126}" destId="{CA2FF2D4-5041-4EF2-949D-3A96E50FC396}" srcOrd="14" destOrd="0" presId="urn:microsoft.com/office/officeart/2005/8/layout/list1"/>
    <dgm:cxn modelId="{45AB3528-8298-4BA9-A2C2-25E7A35E6A82}" type="presParOf" srcId="{94A94083-9CDC-439E-B69A-A9A2AAD3C126}" destId="{52774A92-1DBE-410E-9104-FBF7EED7F07C}" srcOrd="15" destOrd="0" presId="urn:microsoft.com/office/officeart/2005/8/layout/list1"/>
    <dgm:cxn modelId="{F83BC8B5-26CC-4DB6-B95E-545550C4C05D}" type="presParOf" srcId="{94A94083-9CDC-439E-B69A-A9A2AAD3C126}" destId="{44D74C8B-74B9-4AB7-AFED-AC031E0366C3}" srcOrd="16" destOrd="0" presId="urn:microsoft.com/office/officeart/2005/8/layout/list1"/>
    <dgm:cxn modelId="{D4B6789D-5CD0-4E47-BCD7-BEE7B2B92060}" type="presParOf" srcId="{44D74C8B-74B9-4AB7-AFED-AC031E0366C3}" destId="{B67EFA40-1D42-4036-8138-200D34C3081E}" srcOrd="0" destOrd="0" presId="urn:microsoft.com/office/officeart/2005/8/layout/list1"/>
    <dgm:cxn modelId="{C07FBA50-754C-47EC-94EB-11FD8E97222E}" type="presParOf" srcId="{44D74C8B-74B9-4AB7-AFED-AC031E0366C3}" destId="{A7404816-912A-4D6E-AB60-19C5CF9287A8}" srcOrd="1" destOrd="0" presId="urn:microsoft.com/office/officeart/2005/8/layout/list1"/>
    <dgm:cxn modelId="{0C5F0F71-5C9A-4324-B913-185FDE97B933}" type="presParOf" srcId="{94A94083-9CDC-439E-B69A-A9A2AAD3C126}" destId="{638E0A15-CDAA-4ECB-B6A3-AD141EA38FBC}" srcOrd="17" destOrd="0" presId="urn:microsoft.com/office/officeart/2005/8/layout/list1"/>
    <dgm:cxn modelId="{1E574E23-E17C-4B83-95AC-C5D1A428CA86}" type="presParOf" srcId="{94A94083-9CDC-439E-B69A-A9A2AAD3C126}" destId="{9CF9D26B-6FDC-4F5C-A6AF-F11E50D6CFEA}" srcOrd="18" destOrd="0" presId="urn:microsoft.com/office/officeart/2005/8/layout/list1"/>
    <dgm:cxn modelId="{F729A326-FBD5-432E-AA14-657CC6EB6219}" type="presParOf" srcId="{94A94083-9CDC-439E-B69A-A9A2AAD3C126}" destId="{59E6DF2B-82C7-4B61-946D-95FA20877F55}" srcOrd="19" destOrd="0" presId="urn:microsoft.com/office/officeart/2005/8/layout/list1"/>
    <dgm:cxn modelId="{8CE4EABA-B301-455C-BD69-373355718B6D}" type="presParOf" srcId="{94A94083-9CDC-439E-B69A-A9A2AAD3C126}" destId="{92A4C4B1-EE6B-4525-834D-2EF221D297E0}" srcOrd="20" destOrd="0" presId="urn:microsoft.com/office/officeart/2005/8/layout/list1"/>
    <dgm:cxn modelId="{29709F26-336D-42F1-80FF-E1CD98666358}" type="presParOf" srcId="{92A4C4B1-EE6B-4525-834D-2EF221D297E0}" destId="{B72494F1-62BB-4C04-A83C-5A6DBEE0B4B8}" srcOrd="0" destOrd="0" presId="urn:microsoft.com/office/officeart/2005/8/layout/list1"/>
    <dgm:cxn modelId="{DD1EBAD3-EADA-4768-ABAB-8C173CDEFC31}" type="presParOf" srcId="{92A4C4B1-EE6B-4525-834D-2EF221D297E0}" destId="{A360BA48-C171-4B29-934D-F8A2C77DDF67}" srcOrd="1" destOrd="0" presId="urn:microsoft.com/office/officeart/2005/8/layout/list1"/>
    <dgm:cxn modelId="{E36A88A6-5D6E-409A-9977-7EBAF6CFCF68}" type="presParOf" srcId="{94A94083-9CDC-439E-B69A-A9A2AAD3C126}" destId="{8957258F-A1BB-41F9-B0C3-E33CCFFE913B}" srcOrd="21" destOrd="0" presId="urn:microsoft.com/office/officeart/2005/8/layout/list1"/>
    <dgm:cxn modelId="{CCCE8C5D-00CF-45A8-8794-F573D8076930}" type="presParOf" srcId="{94A94083-9CDC-439E-B69A-A9A2AAD3C126}" destId="{B4DD78B5-C068-4F2A-8133-8D8778B4623D}" srcOrd="22" destOrd="0" presId="urn:microsoft.com/office/officeart/2005/8/layout/list1"/>
    <dgm:cxn modelId="{9FD40254-D627-4A4F-8554-F43B46FA9E35}" type="presParOf" srcId="{94A94083-9CDC-439E-B69A-A9A2AAD3C126}" destId="{06224039-2D64-444B-8CED-B82F8C21B349}" srcOrd="23" destOrd="0" presId="urn:microsoft.com/office/officeart/2005/8/layout/list1"/>
    <dgm:cxn modelId="{42212063-0968-4EAD-9F46-760A65267927}" type="presParOf" srcId="{94A94083-9CDC-439E-B69A-A9A2AAD3C126}" destId="{36E7D596-FD59-42DE-A4A7-B53B20EE28EA}" srcOrd="24" destOrd="0" presId="urn:microsoft.com/office/officeart/2005/8/layout/list1"/>
    <dgm:cxn modelId="{3B0A5357-227A-4CC0-9C42-0A5C4A070C78}" type="presParOf" srcId="{36E7D596-FD59-42DE-A4A7-B53B20EE28EA}" destId="{394D2C06-EE52-4DAF-A838-D992F587FA39}" srcOrd="0" destOrd="0" presId="urn:microsoft.com/office/officeart/2005/8/layout/list1"/>
    <dgm:cxn modelId="{D79750F1-F1EA-4E03-9330-6835A44EAAE8}" type="presParOf" srcId="{36E7D596-FD59-42DE-A4A7-B53B20EE28EA}" destId="{4DAF1543-86F5-4BC0-88C8-AEB5F01326C3}" srcOrd="1" destOrd="0" presId="urn:microsoft.com/office/officeart/2005/8/layout/list1"/>
    <dgm:cxn modelId="{493BA89C-D5B5-4655-AAA3-4E7B8CBB62EA}" type="presParOf" srcId="{94A94083-9CDC-439E-B69A-A9A2AAD3C126}" destId="{5F938E2C-DCFF-444B-B365-B0C0B8CE6E03}" srcOrd="25" destOrd="0" presId="urn:microsoft.com/office/officeart/2005/8/layout/list1"/>
    <dgm:cxn modelId="{BDA39767-AB4D-4EB2-831F-5C1B81D0601C}" type="presParOf" srcId="{94A94083-9CDC-439E-B69A-A9A2AAD3C126}" destId="{394E2F50-9C0E-49F7-B213-8439A2313125}" srcOrd="26" destOrd="0" presId="urn:microsoft.com/office/officeart/2005/8/layout/list1"/>
    <dgm:cxn modelId="{77B35A53-BCA2-49BA-B03C-D4D54A74E3B0}" type="presParOf" srcId="{94A94083-9CDC-439E-B69A-A9A2AAD3C126}" destId="{F6DEFDA2-C63B-4A15-8A97-799FEDA292D2}" srcOrd="27" destOrd="0" presId="urn:microsoft.com/office/officeart/2005/8/layout/list1"/>
    <dgm:cxn modelId="{2F941F7D-35A2-43AD-83DE-C3EE8F344CB6}" type="presParOf" srcId="{94A94083-9CDC-439E-B69A-A9A2AAD3C126}" destId="{4A96E6B5-B7D5-480A-B3D1-C908BE6A8F1D}" srcOrd="28" destOrd="0" presId="urn:microsoft.com/office/officeart/2005/8/layout/list1"/>
    <dgm:cxn modelId="{82D2B097-3A85-42D4-9E40-3529D7F8F864}" type="presParOf" srcId="{4A96E6B5-B7D5-480A-B3D1-C908BE6A8F1D}" destId="{0C015A11-D425-4DF9-99B6-2CFEF88713D7}" srcOrd="0" destOrd="0" presId="urn:microsoft.com/office/officeart/2005/8/layout/list1"/>
    <dgm:cxn modelId="{40C83D37-C14D-4AC0-9023-38A12D614370}" type="presParOf" srcId="{4A96E6B5-B7D5-480A-B3D1-C908BE6A8F1D}" destId="{FA6896A5-D275-447B-B70A-84C14B1E5393}" srcOrd="1" destOrd="0" presId="urn:microsoft.com/office/officeart/2005/8/layout/list1"/>
    <dgm:cxn modelId="{76B65511-BF61-4EA3-A78D-DF6F4E60068F}" type="presParOf" srcId="{94A94083-9CDC-439E-B69A-A9A2AAD3C126}" destId="{1DDA0A24-1B4F-445F-BCFD-A313D3FDE11F}" srcOrd="29" destOrd="0" presId="urn:microsoft.com/office/officeart/2005/8/layout/list1"/>
    <dgm:cxn modelId="{6375F08B-44E4-4F2B-974D-10403ADD8678}" type="presParOf" srcId="{94A94083-9CDC-439E-B69A-A9A2AAD3C126}" destId="{0333B0D2-94C4-4EC0-923A-D5422CFF9A88}" srcOrd="30" destOrd="0" presId="urn:microsoft.com/office/officeart/2005/8/layout/list1"/>
    <dgm:cxn modelId="{1FE62B5A-41D7-496A-A301-4729F8C4C8E5}" type="presParOf" srcId="{94A94083-9CDC-439E-B69A-A9A2AAD3C126}" destId="{DC1C4592-3801-49CB-9666-69208FEEC398}" srcOrd="31" destOrd="0" presId="urn:microsoft.com/office/officeart/2005/8/layout/list1"/>
    <dgm:cxn modelId="{D00F1A6F-78D6-410A-A5A4-FA87E7AC2D26}" type="presParOf" srcId="{94A94083-9CDC-439E-B69A-A9A2AAD3C126}" destId="{4EC24881-5643-46C7-B96A-8E67B37153D7}" srcOrd="32" destOrd="0" presId="urn:microsoft.com/office/officeart/2005/8/layout/list1"/>
    <dgm:cxn modelId="{274F3C39-A2AD-406C-8E0C-F4F646BA87D9}" type="presParOf" srcId="{4EC24881-5643-46C7-B96A-8E67B37153D7}" destId="{9881DB8A-B038-4B3B-90D0-30BBBF71A5BD}" srcOrd="0" destOrd="0" presId="urn:microsoft.com/office/officeart/2005/8/layout/list1"/>
    <dgm:cxn modelId="{C7D48429-65C0-4418-8277-9F069BBD6BFC}" type="presParOf" srcId="{4EC24881-5643-46C7-B96A-8E67B37153D7}" destId="{721C996A-EE3C-4017-8C35-2500AEA1C5FA}" srcOrd="1" destOrd="0" presId="urn:microsoft.com/office/officeart/2005/8/layout/list1"/>
    <dgm:cxn modelId="{2D2B0503-4112-4B2A-AA59-CDB4875869BA}" type="presParOf" srcId="{94A94083-9CDC-439E-B69A-A9A2AAD3C126}" destId="{B3438A79-AE4C-4B79-B90E-4EFF961FA15A}" srcOrd="33" destOrd="0" presId="urn:microsoft.com/office/officeart/2005/8/layout/list1"/>
    <dgm:cxn modelId="{EB2F1B9E-16C7-4BC3-B5AB-618EE1ACBE02}" type="presParOf" srcId="{94A94083-9CDC-439E-B69A-A9A2AAD3C126}" destId="{D90D6C5E-9B79-4EB3-AECD-A65CF4503957}" srcOrd="34" destOrd="0" presId="urn:microsoft.com/office/officeart/2005/8/layout/list1"/>
    <dgm:cxn modelId="{3858A271-033D-4AA3-965D-EA5282C54403}" type="presParOf" srcId="{94A94083-9CDC-439E-B69A-A9A2AAD3C126}" destId="{3CD3054D-3765-42F9-9868-E0C8C3B253C2}" srcOrd="35" destOrd="0" presId="urn:microsoft.com/office/officeart/2005/8/layout/list1"/>
    <dgm:cxn modelId="{F612ADA9-2CE0-4854-A191-E0DC4691BA8C}" type="presParOf" srcId="{94A94083-9CDC-439E-B69A-A9A2AAD3C126}" destId="{B1D3C6E6-8311-46AA-8479-6FC37C064DAD}" srcOrd="36" destOrd="0" presId="urn:microsoft.com/office/officeart/2005/8/layout/list1"/>
    <dgm:cxn modelId="{56D8D47F-A042-4907-952E-44F0CD50BB3B}" type="presParOf" srcId="{B1D3C6E6-8311-46AA-8479-6FC37C064DAD}" destId="{E3CE208D-D243-416E-93DC-4B77A9CC0211}" srcOrd="0" destOrd="0" presId="urn:microsoft.com/office/officeart/2005/8/layout/list1"/>
    <dgm:cxn modelId="{708D04FB-4374-483C-A5F2-EEDEFE7DBDA1}" type="presParOf" srcId="{B1D3C6E6-8311-46AA-8479-6FC37C064DAD}" destId="{23FDEF9C-0980-4EC8-A5D7-A4C76AEF66A9}" srcOrd="1" destOrd="0" presId="urn:microsoft.com/office/officeart/2005/8/layout/list1"/>
    <dgm:cxn modelId="{B0A6E65D-C6E7-4905-A715-098497AD661E}" type="presParOf" srcId="{94A94083-9CDC-439E-B69A-A9A2AAD3C126}" destId="{2E3884B4-E4C9-4143-926F-1FC95B80C666}" srcOrd="37" destOrd="0" presId="urn:microsoft.com/office/officeart/2005/8/layout/list1"/>
    <dgm:cxn modelId="{79DAB1AF-B284-4B1B-9A9D-3BA6933438D6}" type="presParOf" srcId="{94A94083-9CDC-439E-B69A-A9A2AAD3C126}" destId="{348BCB6D-323C-4D97-B37E-FF5397FAB5C2}" srcOrd="3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70EFFA5-E664-45A3-940A-922DBE3867A2}" type="doc">
      <dgm:prSet loTypeId="urn:microsoft.com/office/officeart/2005/8/layout/list1" loCatId="list" qsTypeId="urn:microsoft.com/office/officeart/2005/8/quickstyle/3d2" qsCatId="3D" csTypeId="urn:microsoft.com/office/officeart/2005/8/colors/accent3_1" csCatId="accent3" phldr="1"/>
      <dgm:spPr/>
      <dgm:t>
        <a:bodyPr/>
        <a:lstStyle/>
        <a:p>
          <a:endParaRPr lang="fr-FR"/>
        </a:p>
      </dgm:t>
    </dgm:pt>
    <dgm:pt modelId="{515161D2-341B-4A4B-AD4C-643662FBF119}">
      <dgm:prSet phldrT="[Texte]"/>
      <dgm:spPr/>
      <dgm:t>
        <a:bodyPr/>
        <a:lstStyle/>
        <a:p>
          <a:r>
            <a:rPr lang="fr-FR" b="1" dirty="0">
              <a:solidFill>
                <a:schemeClr val="accent2">
                  <a:lumMod val="75000"/>
                </a:schemeClr>
              </a:solidFill>
            </a:rPr>
            <a:t>Institut responsable pour une Beauté Durable</a:t>
          </a:r>
          <a:endParaRPr lang="fr-FR" dirty="0">
            <a:solidFill>
              <a:schemeClr val="accent2">
                <a:lumMod val="75000"/>
              </a:schemeClr>
            </a:solidFill>
          </a:endParaRPr>
        </a:p>
      </dgm:t>
      <dgm:extLst>
        <a:ext uri="{E40237B7-FDA0-4F09-8148-C483321AD2D9}">
          <dgm14:cNvPr xmlns:dgm14="http://schemas.microsoft.com/office/drawing/2010/diagram" id="0" name="">
            <a:hlinkClick xmlns:r="http://schemas.openxmlformats.org/officeDocument/2006/relationships" r:id="rId1"/>
          </dgm14:cNvPr>
        </a:ext>
      </dgm:extLst>
    </dgm:pt>
    <dgm:pt modelId="{FA7A4175-6268-496C-BB30-08E49148CEEF}" type="parTrans" cxnId="{5F33BA20-B622-4F25-9767-0C3CD73C3166}">
      <dgm:prSet/>
      <dgm:spPr/>
      <dgm:t>
        <a:bodyPr/>
        <a:lstStyle/>
        <a:p>
          <a:endParaRPr lang="fr-FR">
            <a:solidFill>
              <a:schemeClr val="accent2">
                <a:lumMod val="75000"/>
              </a:schemeClr>
            </a:solidFill>
          </a:endParaRPr>
        </a:p>
      </dgm:t>
    </dgm:pt>
    <dgm:pt modelId="{A3A4AA74-BE9C-4553-9991-261C5FE621BF}" type="sibTrans" cxnId="{5F33BA20-B622-4F25-9767-0C3CD73C3166}">
      <dgm:prSet/>
      <dgm:spPr/>
      <dgm:t>
        <a:bodyPr/>
        <a:lstStyle/>
        <a:p>
          <a:endParaRPr lang="fr-FR">
            <a:solidFill>
              <a:schemeClr val="accent2">
                <a:lumMod val="75000"/>
              </a:schemeClr>
            </a:solidFill>
          </a:endParaRPr>
        </a:p>
      </dgm:t>
    </dgm:pt>
    <dgm:pt modelId="{EAE66C2D-891B-420B-9FD7-39604DACC78C}" type="pres">
      <dgm:prSet presAssocID="{170EFFA5-E664-45A3-940A-922DBE3867A2}" presName="linear" presStyleCnt="0">
        <dgm:presLayoutVars>
          <dgm:dir/>
          <dgm:animLvl val="lvl"/>
          <dgm:resizeHandles val="exact"/>
        </dgm:presLayoutVars>
      </dgm:prSet>
      <dgm:spPr/>
      <dgm:t>
        <a:bodyPr/>
        <a:lstStyle/>
        <a:p>
          <a:endParaRPr lang="fr-FR"/>
        </a:p>
      </dgm:t>
    </dgm:pt>
    <dgm:pt modelId="{5C601053-F509-4B41-AFD9-0E40BBEB6B80}" type="pres">
      <dgm:prSet presAssocID="{515161D2-341B-4A4B-AD4C-643662FBF119}" presName="parentLin" presStyleCnt="0"/>
      <dgm:spPr/>
    </dgm:pt>
    <dgm:pt modelId="{47816395-6E3B-4080-9B33-41E756FD71B7}" type="pres">
      <dgm:prSet presAssocID="{515161D2-341B-4A4B-AD4C-643662FBF119}" presName="parentLeftMargin" presStyleLbl="node1" presStyleIdx="0" presStyleCnt="1"/>
      <dgm:spPr/>
      <dgm:t>
        <a:bodyPr/>
        <a:lstStyle/>
        <a:p>
          <a:endParaRPr lang="fr-FR"/>
        </a:p>
      </dgm:t>
    </dgm:pt>
    <dgm:pt modelId="{45C938E9-CCA1-4945-81F4-3B04617D3C56}" type="pres">
      <dgm:prSet presAssocID="{515161D2-341B-4A4B-AD4C-643662FBF119}" presName="parentText" presStyleLbl="node1" presStyleIdx="0" presStyleCnt="1" custScaleY="87108">
        <dgm:presLayoutVars>
          <dgm:chMax val="0"/>
          <dgm:bulletEnabled val="1"/>
        </dgm:presLayoutVars>
      </dgm:prSet>
      <dgm:spPr/>
      <dgm:t>
        <a:bodyPr/>
        <a:lstStyle/>
        <a:p>
          <a:endParaRPr lang="fr-FR"/>
        </a:p>
      </dgm:t>
    </dgm:pt>
    <dgm:pt modelId="{68801714-447D-4326-86C8-2F43B641E52B}" type="pres">
      <dgm:prSet presAssocID="{515161D2-341B-4A4B-AD4C-643662FBF119}" presName="negativeSpace" presStyleCnt="0"/>
      <dgm:spPr/>
    </dgm:pt>
    <dgm:pt modelId="{1CFF8CE1-61DD-4986-B84F-561AEC441CBE}" type="pres">
      <dgm:prSet presAssocID="{515161D2-341B-4A4B-AD4C-643662FBF119}" presName="childText" presStyleLbl="conFgAcc1" presStyleIdx="0" presStyleCnt="1">
        <dgm:presLayoutVars>
          <dgm:bulletEnabled val="1"/>
        </dgm:presLayoutVars>
      </dgm:prSet>
      <dgm:spPr/>
    </dgm:pt>
  </dgm:ptLst>
  <dgm:cxnLst>
    <dgm:cxn modelId="{5F33BA20-B622-4F25-9767-0C3CD73C3166}" srcId="{170EFFA5-E664-45A3-940A-922DBE3867A2}" destId="{515161D2-341B-4A4B-AD4C-643662FBF119}" srcOrd="0" destOrd="0" parTransId="{FA7A4175-6268-496C-BB30-08E49148CEEF}" sibTransId="{A3A4AA74-BE9C-4553-9991-261C5FE621BF}"/>
    <dgm:cxn modelId="{9E2075B9-08D2-40C3-B241-4213E708CDBA}" type="presOf" srcId="{515161D2-341B-4A4B-AD4C-643662FBF119}" destId="{45C938E9-CCA1-4945-81F4-3B04617D3C56}" srcOrd="1" destOrd="0" presId="urn:microsoft.com/office/officeart/2005/8/layout/list1"/>
    <dgm:cxn modelId="{4834BCD1-E6B5-4B3C-813F-75E7A3CB39B6}" type="presOf" srcId="{515161D2-341B-4A4B-AD4C-643662FBF119}" destId="{47816395-6E3B-4080-9B33-41E756FD71B7}" srcOrd="0" destOrd="0" presId="urn:microsoft.com/office/officeart/2005/8/layout/list1"/>
    <dgm:cxn modelId="{1B89F9FE-A278-45E6-A9A4-4D727FC1159D}" type="presOf" srcId="{170EFFA5-E664-45A3-940A-922DBE3867A2}" destId="{EAE66C2D-891B-420B-9FD7-39604DACC78C}" srcOrd="0" destOrd="0" presId="urn:microsoft.com/office/officeart/2005/8/layout/list1"/>
    <dgm:cxn modelId="{8FF9DE6A-5C45-4682-ADE5-4547A59E429B}" type="presParOf" srcId="{EAE66C2D-891B-420B-9FD7-39604DACC78C}" destId="{5C601053-F509-4B41-AFD9-0E40BBEB6B80}" srcOrd="0" destOrd="0" presId="urn:microsoft.com/office/officeart/2005/8/layout/list1"/>
    <dgm:cxn modelId="{DE5D0C2F-C12F-48DC-990C-CD6EA87913F9}" type="presParOf" srcId="{5C601053-F509-4B41-AFD9-0E40BBEB6B80}" destId="{47816395-6E3B-4080-9B33-41E756FD71B7}" srcOrd="0" destOrd="0" presId="urn:microsoft.com/office/officeart/2005/8/layout/list1"/>
    <dgm:cxn modelId="{BE337D10-3495-4C36-8C44-6B6C70339DDE}" type="presParOf" srcId="{5C601053-F509-4B41-AFD9-0E40BBEB6B80}" destId="{45C938E9-CCA1-4945-81F4-3B04617D3C56}" srcOrd="1" destOrd="0" presId="urn:microsoft.com/office/officeart/2005/8/layout/list1"/>
    <dgm:cxn modelId="{0EC071F0-71FB-4331-87C0-D1C42EAB8D50}" type="presParOf" srcId="{EAE66C2D-891B-420B-9FD7-39604DACC78C}" destId="{68801714-447D-4326-86C8-2F43B641E52B}" srcOrd="1" destOrd="0" presId="urn:microsoft.com/office/officeart/2005/8/layout/list1"/>
    <dgm:cxn modelId="{93F2D283-5536-49D0-BE6C-AE643FD05727}" type="presParOf" srcId="{EAE66C2D-891B-420B-9FD7-39604DACC78C}" destId="{1CFF8CE1-61DD-4986-B84F-561AEC441CBE}" srcOrd="2" destOrd="0" presId="urn:microsoft.com/office/officeart/2005/8/layout/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817E6B-A31D-4F9F-A957-8C70598B5376}">
      <dsp:nvSpPr>
        <dsp:cNvPr id="0" name=""/>
        <dsp:cNvSpPr/>
      </dsp:nvSpPr>
      <dsp:spPr>
        <a:xfrm>
          <a:off x="0" y="410691"/>
          <a:ext cx="2638580" cy="327600"/>
        </a:xfrm>
        <a:prstGeom prst="rect">
          <a:avLst/>
        </a:prstGeom>
        <a:solidFill>
          <a:schemeClr val="accent3">
            <a:alpha val="90000"/>
            <a:tint val="40000"/>
            <a:hueOff val="0"/>
            <a:satOff val="0"/>
            <a:lumOff val="0"/>
            <a:alphaOff val="0"/>
          </a:schemeClr>
        </a:solidFill>
        <a:ln w="9525" cap="rnd" cmpd="sng" algn="ctr">
          <a:solidFill>
            <a:schemeClr val="accent3">
              <a:hueOff val="0"/>
              <a:satOff val="0"/>
              <a:lumOff val="0"/>
              <a:alphaOff val="0"/>
            </a:schemeClr>
          </a:solidFill>
          <a:prstDash val="solid"/>
        </a:ln>
        <a:effectLst>
          <a:outerShdw blurRad="38100" dist="25400" dir="5400000" rotWithShape="0">
            <a:srgbClr val="000000">
              <a:alpha val="4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7F1E09DF-D69B-4DBF-8E31-D81F52F5389E}">
      <dsp:nvSpPr>
        <dsp:cNvPr id="0" name=""/>
        <dsp:cNvSpPr/>
      </dsp:nvSpPr>
      <dsp:spPr>
        <a:xfrm>
          <a:off x="131929" y="109938"/>
          <a:ext cx="2160000" cy="492632"/>
        </a:xfrm>
        <a:prstGeom prst="round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9812" tIns="0" rIns="69812" bIns="0" numCol="1" spcCol="1270" anchor="ctr" anchorCtr="0">
          <a:noAutofit/>
        </a:bodyPr>
        <a:lstStyle/>
        <a:p>
          <a:pPr lvl="0" algn="l" defTabSz="577850">
            <a:lnSpc>
              <a:spcPct val="90000"/>
            </a:lnSpc>
            <a:spcBef>
              <a:spcPct val="0"/>
            </a:spcBef>
            <a:spcAft>
              <a:spcPct val="35000"/>
            </a:spcAft>
          </a:pPr>
          <a:r>
            <a:rPr lang="fr-FR" sz="1300" b="1" kern="1200" dirty="0"/>
            <a:t>Transition écologique, de quoi parle-t-on ?</a:t>
          </a:r>
        </a:p>
      </dsp:txBody>
      <dsp:txXfrm>
        <a:off x="155977" y="133986"/>
        <a:ext cx="2111904" cy="444536"/>
      </dsp:txXfrm>
    </dsp:sp>
    <dsp:sp modelId="{943F3530-09A3-4D97-9A29-AF403AF79EA9}">
      <dsp:nvSpPr>
        <dsp:cNvPr id="0" name=""/>
        <dsp:cNvSpPr/>
      </dsp:nvSpPr>
      <dsp:spPr>
        <a:xfrm>
          <a:off x="0" y="1109244"/>
          <a:ext cx="2638580" cy="327600"/>
        </a:xfrm>
        <a:prstGeom prst="rect">
          <a:avLst/>
        </a:prstGeom>
        <a:solidFill>
          <a:schemeClr val="accent3">
            <a:alpha val="90000"/>
            <a:tint val="40000"/>
            <a:hueOff val="0"/>
            <a:satOff val="0"/>
            <a:lumOff val="0"/>
            <a:alphaOff val="0"/>
          </a:schemeClr>
        </a:solidFill>
        <a:ln w="9525" cap="rnd" cmpd="sng" algn="ctr">
          <a:solidFill>
            <a:schemeClr val="accent3">
              <a:hueOff val="0"/>
              <a:satOff val="0"/>
              <a:lumOff val="0"/>
              <a:alphaOff val="0"/>
            </a:schemeClr>
          </a:solidFill>
          <a:prstDash val="solid"/>
        </a:ln>
        <a:effectLst>
          <a:outerShdw blurRad="38100" dist="25400" dir="5400000" rotWithShape="0">
            <a:srgbClr val="000000">
              <a:alpha val="4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FDB57310-D881-4440-B7BD-C5CEF242B009}">
      <dsp:nvSpPr>
        <dsp:cNvPr id="0" name=""/>
        <dsp:cNvSpPr/>
      </dsp:nvSpPr>
      <dsp:spPr>
        <a:xfrm>
          <a:off x="131929" y="808491"/>
          <a:ext cx="2160000" cy="492632"/>
        </a:xfrm>
        <a:prstGeom prst="round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9812" tIns="0" rIns="69812" bIns="0" numCol="1" spcCol="1270" anchor="ctr" anchorCtr="0">
          <a:noAutofit/>
        </a:bodyPr>
        <a:lstStyle/>
        <a:p>
          <a:pPr lvl="0" algn="l" defTabSz="577850">
            <a:lnSpc>
              <a:spcPct val="90000"/>
            </a:lnSpc>
            <a:spcBef>
              <a:spcPct val="0"/>
            </a:spcBef>
            <a:spcAft>
              <a:spcPct val="35000"/>
            </a:spcAft>
          </a:pPr>
          <a:r>
            <a:rPr lang="fr-FR" sz="1300" b="1" kern="1200" dirty="0"/>
            <a:t>Gestion de l’énergie</a:t>
          </a:r>
        </a:p>
      </dsp:txBody>
      <dsp:txXfrm>
        <a:off x="155977" y="832539"/>
        <a:ext cx="2111904" cy="444536"/>
      </dsp:txXfrm>
    </dsp:sp>
    <dsp:sp modelId="{AD64B6A2-5D55-4D03-94BE-A399B9B5D71A}">
      <dsp:nvSpPr>
        <dsp:cNvPr id="0" name=""/>
        <dsp:cNvSpPr/>
      </dsp:nvSpPr>
      <dsp:spPr>
        <a:xfrm>
          <a:off x="0" y="1807797"/>
          <a:ext cx="2638580" cy="327600"/>
        </a:xfrm>
        <a:prstGeom prst="rect">
          <a:avLst/>
        </a:prstGeom>
        <a:solidFill>
          <a:schemeClr val="accent3">
            <a:alpha val="90000"/>
            <a:tint val="40000"/>
            <a:hueOff val="0"/>
            <a:satOff val="0"/>
            <a:lumOff val="0"/>
            <a:alphaOff val="0"/>
          </a:schemeClr>
        </a:solidFill>
        <a:ln w="9525" cap="rnd" cmpd="sng" algn="ctr">
          <a:solidFill>
            <a:schemeClr val="accent3">
              <a:hueOff val="0"/>
              <a:satOff val="0"/>
              <a:lumOff val="0"/>
              <a:alphaOff val="0"/>
            </a:schemeClr>
          </a:solidFill>
          <a:prstDash val="solid"/>
        </a:ln>
        <a:effectLst>
          <a:outerShdw blurRad="38100" dist="25400" dir="5400000" rotWithShape="0">
            <a:srgbClr val="000000">
              <a:alpha val="4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370CDD45-F091-475B-AE2B-F23A5B755E25}">
      <dsp:nvSpPr>
        <dsp:cNvPr id="0" name=""/>
        <dsp:cNvSpPr/>
      </dsp:nvSpPr>
      <dsp:spPr>
        <a:xfrm>
          <a:off x="131929" y="1507044"/>
          <a:ext cx="2160000" cy="492632"/>
        </a:xfrm>
        <a:prstGeom prst="round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9812" tIns="0" rIns="69812" bIns="0" numCol="1" spcCol="1270" anchor="ctr" anchorCtr="0">
          <a:noAutofit/>
        </a:bodyPr>
        <a:lstStyle/>
        <a:p>
          <a:pPr lvl="0" algn="l" defTabSz="577850">
            <a:lnSpc>
              <a:spcPct val="90000"/>
            </a:lnSpc>
            <a:spcBef>
              <a:spcPct val="0"/>
            </a:spcBef>
            <a:spcAft>
              <a:spcPct val="35000"/>
            </a:spcAft>
          </a:pPr>
          <a:r>
            <a:rPr lang="fr-FR" sz="1300" b="1" kern="1200" dirty="0"/>
            <a:t>Traitement et valorisation des déchets</a:t>
          </a:r>
        </a:p>
      </dsp:txBody>
      <dsp:txXfrm>
        <a:off x="155977" y="1531092"/>
        <a:ext cx="2111904" cy="444536"/>
      </dsp:txXfrm>
    </dsp:sp>
    <dsp:sp modelId="{CA2FF2D4-5041-4EF2-949D-3A96E50FC396}">
      <dsp:nvSpPr>
        <dsp:cNvPr id="0" name=""/>
        <dsp:cNvSpPr/>
      </dsp:nvSpPr>
      <dsp:spPr>
        <a:xfrm>
          <a:off x="0" y="2506349"/>
          <a:ext cx="2638580" cy="327600"/>
        </a:xfrm>
        <a:prstGeom prst="rect">
          <a:avLst/>
        </a:prstGeom>
        <a:solidFill>
          <a:schemeClr val="accent3">
            <a:alpha val="90000"/>
            <a:tint val="40000"/>
            <a:hueOff val="0"/>
            <a:satOff val="0"/>
            <a:lumOff val="0"/>
            <a:alphaOff val="0"/>
          </a:schemeClr>
        </a:solidFill>
        <a:ln w="9525" cap="rnd" cmpd="sng" algn="ctr">
          <a:solidFill>
            <a:schemeClr val="accent3">
              <a:hueOff val="0"/>
              <a:satOff val="0"/>
              <a:lumOff val="0"/>
              <a:alphaOff val="0"/>
            </a:schemeClr>
          </a:solidFill>
          <a:prstDash val="solid"/>
        </a:ln>
        <a:effectLst>
          <a:outerShdw blurRad="38100" dist="25400" dir="5400000" rotWithShape="0">
            <a:srgbClr val="000000">
              <a:alpha val="4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CBDBE6B8-1580-432A-B900-D54C2DC9898B}">
      <dsp:nvSpPr>
        <dsp:cNvPr id="0" name=""/>
        <dsp:cNvSpPr/>
      </dsp:nvSpPr>
      <dsp:spPr>
        <a:xfrm>
          <a:off x="167754" y="2228357"/>
          <a:ext cx="2160000" cy="492632"/>
        </a:xfrm>
        <a:prstGeom prst="round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9812" tIns="0" rIns="69812" bIns="0" numCol="1" spcCol="1270" anchor="ctr" anchorCtr="0">
          <a:noAutofit/>
        </a:bodyPr>
        <a:lstStyle/>
        <a:p>
          <a:pPr lvl="0" algn="l" defTabSz="577850">
            <a:lnSpc>
              <a:spcPct val="90000"/>
            </a:lnSpc>
            <a:spcBef>
              <a:spcPct val="0"/>
            </a:spcBef>
            <a:spcAft>
              <a:spcPct val="35000"/>
            </a:spcAft>
          </a:pPr>
          <a:r>
            <a:rPr lang="fr-FR" sz="1300" b="1" kern="1200" dirty="0"/>
            <a:t>Gestion de l’eau</a:t>
          </a:r>
        </a:p>
      </dsp:txBody>
      <dsp:txXfrm>
        <a:off x="191802" y="2252405"/>
        <a:ext cx="2111904" cy="444536"/>
      </dsp:txXfrm>
    </dsp:sp>
    <dsp:sp modelId="{9CF9D26B-6FDC-4F5C-A6AF-F11E50D6CFEA}">
      <dsp:nvSpPr>
        <dsp:cNvPr id="0" name=""/>
        <dsp:cNvSpPr/>
      </dsp:nvSpPr>
      <dsp:spPr>
        <a:xfrm>
          <a:off x="0" y="3204902"/>
          <a:ext cx="2638580" cy="327600"/>
        </a:xfrm>
        <a:prstGeom prst="rect">
          <a:avLst/>
        </a:prstGeom>
        <a:solidFill>
          <a:schemeClr val="accent3">
            <a:alpha val="90000"/>
            <a:tint val="40000"/>
            <a:hueOff val="0"/>
            <a:satOff val="0"/>
            <a:lumOff val="0"/>
            <a:alphaOff val="0"/>
          </a:schemeClr>
        </a:solidFill>
        <a:ln w="9525" cap="rnd" cmpd="sng" algn="ctr">
          <a:solidFill>
            <a:schemeClr val="accent3">
              <a:hueOff val="0"/>
              <a:satOff val="0"/>
              <a:lumOff val="0"/>
              <a:alphaOff val="0"/>
            </a:schemeClr>
          </a:solidFill>
          <a:prstDash val="solid"/>
        </a:ln>
        <a:effectLst>
          <a:outerShdw blurRad="38100" dist="25400" dir="5400000" rotWithShape="0">
            <a:srgbClr val="000000">
              <a:alpha val="4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A7404816-912A-4D6E-AB60-19C5CF9287A8}">
      <dsp:nvSpPr>
        <dsp:cNvPr id="0" name=""/>
        <dsp:cNvSpPr/>
      </dsp:nvSpPr>
      <dsp:spPr>
        <a:xfrm>
          <a:off x="167754" y="2926910"/>
          <a:ext cx="2160000" cy="492632"/>
        </a:xfrm>
        <a:prstGeom prst="round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9812" tIns="0" rIns="69812" bIns="0" numCol="1" spcCol="1270" anchor="ctr" anchorCtr="0">
          <a:noAutofit/>
        </a:bodyPr>
        <a:lstStyle/>
        <a:p>
          <a:pPr lvl="0" algn="l" defTabSz="577850">
            <a:lnSpc>
              <a:spcPct val="90000"/>
            </a:lnSpc>
            <a:spcBef>
              <a:spcPct val="0"/>
            </a:spcBef>
            <a:spcAft>
              <a:spcPct val="35000"/>
            </a:spcAft>
          </a:pPr>
          <a:r>
            <a:rPr lang="fr-FR" sz="1300" b="1" kern="1200" dirty="0"/>
            <a:t>Transport et mobilité</a:t>
          </a:r>
        </a:p>
      </dsp:txBody>
      <dsp:txXfrm>
        <a:off x="191802" y="2950958"/>
        <a:ext cx="2111904" cy="444536"/>
      </dsp:txXfrm>
    </dsp:sp>
    <dsp:sp modelId="{B4DD78B5-C068-4F2A-8133-8D8778B4623D}">
      <dsp:nvSpPr>
        <dsp:cNvPr id="0" name=""/>
        <dsp:cNvSpPr/>
      </dsp:nvSpPr>
      <dsp:spPr>
        <a:xfrm>
          <a:off x="0" y="3903455"/>
          <a:ext cx="2638580" cy="327600"/>
        </a:xfrm>
        <a:prstGeom prst="rect">
          <a:avLst/>
        </a:prstGeom>
        <a:solidFill>
          <a:schemeClr val="accent3">
            <a:alpha val="90000"/>
            <a:tint val="40000"/>
            <a:hueOff val="0"/>
            <a:satOff val="0"/>
            <a:lumOff val="0"/>
            <a:alphaOff val="0"/>
          </a:schemeClr>
        </a:solidFill>
        <a:ln w="9525" cap="rnd" cmpd="sng" algn="ctr">
          <a:solidFill>
            <a:schemeClr val="accent3">
              <a:hueOff val="0"/>
              <a:satOff val="0"/>
              <a:lumOff val="0"/>
              <a:alphaOff val="0"/>
            </a:schemeClr>
          </a:solidFill>
          <a:prstDash val="solid"/>
        </a:ln>
        <a:effectLst>
          <a:outerShdw blurRad="38100" dist="25400" dir="5400000" rotWithShape="0">
            <a:srgbClr val="000000">
              <a:alpha val="4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A360BA48-C171-4B29-934D-F8A2C77DDF67}">
      <dsp:nvSpPr>
        <dsp:cNvPr id="0" name=""/>
        <dsp:cNvSpPr/>
      </dsp:nvSpPr>
      <dsp:spPr>
        <a:xfrm>
          <a:off x="131929" y="3602702"/>
          <a:ext cx="2160000" cy="492632"/>
        </a:xfrm>
        <a:prstGeom prst="round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9812" tIns="0" rIns="69812" bIns="0" numCol="1" spcCol="1270" anchor="ctr" anchorCtr="0">
          <a:noAutofit/>
        </a:bodyPr>
        <a:lstStyle/>
        <a:p>
          <a:pPr lvl="0" algn="l" defTabSz="577850">
            <a:lnSpc>
              <a:spcPct val="90000"/>
            </a:lnSpc>
            <a:spcBef>
              <a:spcPct val="0"/>
            </a:spcBef>
            <a:spcAft>
              <a:spcPct val="35000"/>
            </a:spcAft>
          </a:pPr>
          <a:r>
            <a:rPr lang="fr-FR" sz="1300" b="1" kern="1200" dirty="0" err="1"/>
            <a:t>Sourcing</a:t>
          </a:r>
          <a:r>
            <a:rPr lang="fr-FR" sz="1300" b="1" kern="1200" dirty="0"/>
            <a:t> et approvisionnement</a:t>
          </a:r>
        </a:p>
      </dsp:txBody>
      <dsp:txXfrm>
        <a:off x="155977" y="3626750"/>
        <a:ext cx="2111904" cy="444536"/>
      </dsp:txXfrm>
    </dsp:sp>
    <dsp:sp modelId="{394E2F50-9C0E-49F7-B213-8439A2313125}">
      <dsp:nvSpPr>
        <dsp:cNvPr id="0" name=""/>
        <dsp:cNvSpPr/>
      </dsp:nvSpPr>
      <dsp:spPr>
        <a:xfrm>
          <a:off x="0" y="4602007"/>
          <a:ext cx="2638580" cy="327600"/>
        </a:xfrm>
        <a:prstGeom prst="rect">
          <a:avLst/>
        </a:prstGeom>
        <a:solidFill>
          <a:schemeClr val="accent3">
            <a:alpha val="90000"/>
            <a:tint val="40000"/>
            <a:hueOff val="0"/>
            <a:satOff val="0"/>
            <a:lumOff val="0"/>
            <a:alphaOff val="0"/>
          </a:schemeClr>
        </a:solidFill>
        <a:ln w="9525" cap="rnd" cmpd="sng" algn="ctr">
          <a:solidFill>
            <a:schemeClr val="accent3">
              <a:hueOff val="0"/>
              <a:satOff val="0"/>
              <a:lumOff val="0"/>
              <a:alphaOff val="0"/>
            </a:schemeClr>
          </a:solidFill>
          <a:prstDash val="solid"/>
        </a:ln>
        <a:effectLst>
          <a:outerShdw blurRad="38100" dist="25400" dir="5400000" rotWithShape="0">
            <a:srgbClr val="000000">
              <a:alpha val="4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4DAF1543-86F5-4BC0-88C8-AEB5F01326C3}">
      <dsp:nvSpPr>
        <dsp:cNvPr id="0" name=""/>
        <dsp:cNvSpPr/>
      </dsp:nvSpPr>
      <dsp:spPr>
        <a:xfrm>
          <a:off x="131929" y="4301255"/>
          <a:ext cx="2160000" cy="492632"/>
        </a:xfrm>
        <a:prstGeom prst="round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9812" tIns="0" rIns="69812" bIns="0" numCol="1" spcCol="1270" anchor="ctr" anchorCtr="0">
          <a:noAutofit/>
        </a:bodyPr>
        <a:lstStyle/>
        <a:p>
          <a:pPr lvl="0" algn="l" defTabSz="577850">
            <a:lnSpc>
              <a:spcPct val="90000"/>
            </a:lnSpc>
            <a:spcBef>
              <a:spcPct val="0"/>
            </a:spcBef>
            <a:spcAft>
              <a:spcPct val="35000"/>
            </a:spcAft>
          </a:pPr>
          <a:r>
            <a:rPr lang="fr-FR" sz="1300" b="1" kern="1200" dirty="0"/>
            <a:t>S’engager dans une démarche RSE</a:t>
          </a:r>
        </a:p>
      </dsp:txBody>
      <dsp:txXfrm>
        <a:off x="155977" y="4325303"/>
        <a:ext cx="2111904" cy="444536"/>
      </dsp:txXfrm>
    </dsp:sp>
    <dsp:sp modelId="{0333B0D2-94C4-4EC0-923A-D5422CFF9A88}">
      <dsp:nvSpPr>
        <dsp:cNvPr id="0" name=""/>
        <dsp:cNvSpPr/>
      </dsp:nvSpPr>
      <dsp:spPr>
        <a:xfrm>
          <a:off x="0" y="5347928"/>
          <a:ext cx="2638580" cy="327600"/>
        </a:xfrm>
        <a:prstGeom prst="rect">
          <a:avLst/>
        </a:prstGeom>
        <a:solidFill>
          <a:schemeClr val="accent3">
            <a:alpha val="90000"/>
            <a:tint val="40000"/>
            <a:hueOff val="0"/>
            <a:satOff val="0"/>
            <a:lumOff val="0"/>
            <a:alphaOff val="0"/>
          </a:schemeClr>
        </a:solidFill>
        <a:ln w="9525" cap="rnd" cmpd="sng" algn="ctr">
          <a:solidFill>
            <a:schemeClr val="accent3">
              <a:hueOff val="0"/>
              <a:satOff val="0"/>
              <a:lumOff val="0"/>
              <a:alphaOff val="0"/>
            </a:schemeClr>
          </a:solidFill>
          <a:prstDash val="solid"/>
        </a:ln>
        <a:effectLst>
          <a:outerShdw blurRad="38100" dist="25400" dir="5400000" rotWithShape="0">
            <a:srgbClr val="000000">
              <a:alpha val="4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FA6896A5-D275-447B-B70A-84C14B1E5393}">
      <dsp:nvSpPr>
        <dsp:cNvPr id="0" name=""/>
        <dsp:cNvSpPr/>
      </dsp:nvSpPr>
      <dsp:spPr>
        <a:xfrm>
          <a:off x="131929" y="4999807"/>
          <a:ext cx="2160000" cy="540000"/>
        </a:xfrm>
        <a:prstGeom prst="round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9812" tIns="0" rIns="69812" bIns="0" numCol="1" spcCol="1270" anchor="ctr" anchorCtr="0">
          <a:noAutofit/>
        </a:bodyPr>
        <a:lstStyle/>
        <a:p>
          <a:pPr lvl="0" algn="l" defTabSz="577850">
            <a:lnSpc>
              <a:spcPct val="90000"/>
            </a:lnSpc>
            <a:spcBef>
              <a:spcPct val="0"/>
            </a:spcBef>
            <a:spcAft>
              <a:spcPct val="35000"/>
            </a:spcAft>
          </a:pPr>
          <a:r>
            <a:rPr lang="fr-FR" sz="1300" b="1" kern="1200" dirty="0"/>
            <a:t>Focus - Crédit d’impôt rénovation énergétique</a:t>
          </a:r>
        </a:p>
      </dsp:txBody>
      <dsp:txXfrm>
        <a:off x="158290" y="5026168"/>
        <a:ext cx="2107278" cy="487278"/>
      </dsp:txXfrm>
    </dsp:sp>
    <dsp:sp modelId="{D90D6C5E-9B79-4EB3-AECD-A65CF4503957}">
      <dsp:nvSpPr>
        <dsp:cNvPr id="0" name=""/>
        <dsp:cNvSpPr/>
      </dsp:nvSpPr>
      <dsp:spPr>
        <a:xfrm>
          <a:off x="0" y="6093848"/>
          <a:ext cx="2638580" cy="327600"/>
        </a:xfrm>
        <a:prstGeom prst="rect">
          <a:avLst/>
        </a:prstGeom>
        <a:solidFill>
          <a:schemeClr val="accent3">
            <a:alpha val="90000"/>
            <a:tint val="40000"/>
            <a:hueOff val="0"/>
            <a:satOff val="0"/>
            <a:lumOff val="0"/>
            <a:alphaOff val="0"/>
          </a:schemeClr>
        </a:solidFill>
        <a:ln w="9525" cap="rnd" cmpd="sng" algn="ctr">
          <a:solidFill>
            <a:schemeClr val="accent3">
              <a:hueOff val="0"/>
              <a:satOff val="0"/>
              <a:lumOff val="0"/>
              <a:alphaOff val="0"/>
            </a:schemeClr>
          </a:solidFill>
          <a:prstDash val="solid"/>
        </a:ln>
        <a:effectLst>
          <a:outerShdw blurRad="38100" dist="25400" dir="5400000" rotWithShape="0">
            <a:srgbClr val="000000">
              <a:alpha val="4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721C996A-EE3C-4017-8C35-2500AEA1C5FA}">
      <dsp:nvSpPr>
        <dsp:cNvPr id="0" name=""/>
        <dsp:cNvSpPr/>
      </dsp:nvSpPr>
      <dsp:spPr>
        <a:xfrm>
          <a:off x="131929" y="5745728"/>
          <a:ext cx="2160000" cy="540000"/>
        </a:xfrm>
        <a:prstGeom prst="round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9812" tIns="0" rIns="69812" bIns="0" numCol="1" spcCol="1270" anchor="ctr" anchorCtr="0">
          <a:noAutofit/>
        </a:bodyPr>
        <a:lstStyle/>
        <a:p>
          <a:pPr lvl="0" algn="l" defTabSz="577850">
            <a:lnSpc>
              <a:spcPct val="90000"/>
            </a:lnSpc>
            <a:spcBef>
              <a:spcPct val="0"/>
            </a:spcBef>
            <a:spcAft>
              <a:spcPct val="35000"/>
            </a:spcAft>
          </a:pPr>
          <a:r>
            <a:rPr lang="fr-FR" sz="1300" b="1" kern="1200" dirty="0"/>
            <a:t>Focus - Prime à la conversion d’un véhicule utilitaire</a:t>
          </a:r>
        </a:p>
      </dsp:txBody>
      <dsp:txXfrm>
        <a:off x="158290" y="5772089"/>
        <a:ext cx="2107278" cy="487278"/>
      </dsp:txXfrm>
    </dsp:sp>
    <dsp:sp modelId="{348BCB6D-323C-4D97-B37E-FF5397FAB5C2}">
      <dsp:nvSpPr>
        <dsp:cNvPr id="0" name=""/>
        <dsp:cNvSpPr/>
      </dsp:nvSpPr>
      <dsp:spPr>
        <a:xfrm>
          <a:off x="0" y="6792401"/>
          <a:ext cx="2638580" cy="327600"/>
        </a:xfrm>
        <a:prstGeom prst="rect">
          <a:avLst/>
        </a:prstGeom>
        <a:solidFill>
          <a:schemeClr val="accent3">
            <a:alpha val="90000"/>
            <a:tint val="40000"/>
            <a:hueOff val="0"/>
            <a:satOff val="0"/>
            <a:lumOff val="0"/>
            <a:alphaOff val="0"/>
          </a:schemeClr>
        </a:solidFill>
        <a:ln w="9525" cap="rnd" cmpd="sng" algn="ctr">
          <a:solidFill>
            <a:schemeClr val="accent3">
              <a:hueOff val="0"/>
              <a:satOff val="0"/>
              <a:lumOff val="0"/>
              <a:alphaOff val="0"/>
            </a:schemeClr>
          </a:solidFill>
          <a:prstDash val="solid"/>
        </a:ln>
        <a:effectLst>
          <a:outerShdw blurRad="38100" dist="25400" dir="5400000" rotWithShape="0">
            <a:srgbClr val="000000">
              <a:alpha val="4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23FDEF9C-0980-4EC8-A5D7-A4C76AEF66A9}">
      <dsp:nvSpPr>
        <dsp:cNvPr id="0" name=""/>
        <dsp:cNvSpPr/>
      </dsp:nvSpPr>
      <dsp:spPr>
        <a:xfrm>
          <a:off x="131929" y="6491648"/>
          <a:ext cx="2160000" cy="492632"/>
        </a:xfrm>
        <a:prstGeom prst="round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9812" tIns="0" rIns="69812" bIns="0" numCol="1" spcCol="1270" anchor="ctr" anchorCtr="0">
          <a:noAutofit/>
        </a:bodyPr>
        <a:lstStyle/>
        <a:p>
          <a:pPr lvl="0" algn="l" defTabSz="577850">
            <a:lnSpc>
              <a:spcPct val="90000"/>
            </a:lnSpc>
            <a:spcBef>
              <a:spcPct val="0"/>
            </a:spcBef>
            <a:spcAft>
              <a:spcPct val="35000"/>
            </a:spcAft>
          </a:pPr>
          <a:r>
            <a:rPr lang="fr-FR" sz="1300" b="1" kern="1200" dirty="0"/>
            <a:t>Des dispositifs pour vous aider</a:t>
          </a:r>
        </a:p>
      </dsp:txBody>
      <dsp:txXfrm>
        <a:off x="155977" y="6515696"/>
        <a:ext cx="2111904" cy="4445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6" name="Group 5"/>
          <p:cNvGrpSpPr/>
          <p:nvPr/>
        </p:nvGrpSpPr>
        <p:grpSpPr>
          <a:xfrm>
            <a:off x="-1700" y="-2920"/>
            <a:ext cx="6859700" cy="9910387"/>
            <a:chOff x="-2266" y="-2022"/>
            <a:chExt cx="9146266" cy="6861037"/>
          </a:xfrm>
        </p:grpSpPr>
        <p:sp>
          <p:nvSpPr>
            <p:cNvPr id="10" name="Rectangle 9"/>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649831" y="3210457"/>
            <a:ext cx="4438258" cy="3690206"/>
          </a:xfrm>
        </p:spPr>
        <p:txBody>
          <a:bodyPr anchor="b"/>
          <a:lstStyle>
            <a:lvl1pPr>
              <a:defRPr sz="3600">
                <a:solidFill>
                  <a:schemeClr val="bg2"/>
                </a:solidFill>
              </a:defRPr>
            </a:lvl1pPr>
          </a:lstStyle>
          <a:p>
            <a:r>
              <a:rPr lang="fr-FR"/>
              <a:t>Modifiez le style du titre</a:t>
            </a:r>
            <a:endParaRPr lang="en-US" dirty="0"/>
          </a:p>
        </p:txBody>
      </p:sp>
      <p:sp>
        <p:nvSpPr>
          <p:cNvPr id="3" name="Subtitle 2"/>
          <p:cNvSpPr>
            <a:spLocks noGrp="1"/>
          </p:cNvSpPr>
          <p:nvPr>
            <p:ph type="subTitle" idx="1"/>
          </p:nvPr>
        </p:nvSpPr>
        <p:spPr bwMode="gray">
          <a:xfrm>
            <a:off x="649831" y="6900660"/>
            <a:ext cx="4438258" cy="1244273"/>
          </a:xfrm>
        </p:spPr>
        <p:txBody>
          <a:bodyPr anchor="t"/>
          <a:lstStyle>
            <a:lvl1pPr marL="0" indent="0" algn="l">
              <a:buNone/>
              <a:defRPr cap="all">
                <a:solidFill>
                  <a:schemeClr val="tx2">
                    <a:lumMod val="40000"/>
                    <a:lumOff val="6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bwMode="gray">
          <a:xfrm rot="5400000">
            <a:off x="5279107" y="2718104"/>
            <a:ext cx="1430865" cy="180194"/>
          </a:xfrm>
        </p:spPr>
        <p:txBody>
          <a:bodyPr/>
          <a:lstStyle>
            <a:lvl1pPr algn="l">
              <a:defRPr sz="675" b="0" i="0">
                <a:solidFill>
                  <a:schemeClr val="bg1"/>
                </a:solidFill>
              </a:defRPr>
            </a:lvl1pPr>
          </a:lstStyle>
          <a:p>
            <a:fld id="{E9663A5A-321F-4286-A18D-0E71EF578270}" type="datetimeFigureOut">
              <a:rPr lang="fr-FR" smtClean="0"/>
              <a:t>14/04/2023</a:t>
            </a:fld>
            <a:endParaRPr lang="fr-FR"/>
          </a:p>
        </p:txBody>
      </p:sp>
      <p:sp>
        <p:nvSpPr>
          <p:cNvPr id="5" name="Footer Placeholder 4"/>
          <p:cNvSpPr>
            <a:spLocks noGrp="1"/>
          </p:cNvSpPr>
          <p:nvPr>
            <p:ph type="ftr" sz="quarter" idx="11"/>
          </p:nvPr>
        </p:nvSpPr>
        <p:spPr bwMode="gray">
          <a:xfrm rot="5400000">
            <a:off x="3344720" y="4794651"/>
            <a:ext cx="5575259" cy="171494"/>
          </a:xfrm>
        </p:spPr>
        <p:txBody>
          <a:bodyPr/>
          <a:lstStyle>
            <a:lvl1pPr>
              <a:defRPr sz="675" b="0" i="0">
                <a:solidFill>
                  <a:schemeClr val="bg1"/>
                </a:solidFill>
              </a:defRPr>
            </a:lvl1pPr>
          </a:lstStyle>
          <a:p>
            <a:endParaRPr lang="fr-FR"/>
          </a:p>
        </p:txBody>
      </p:sp>
      <p:sp>
        <p:nvSpPr>
          <p:cNvPr id="12" name="Rectangle 11"/>
          <p:cNvSpPr/>
          <p:nvPr/>
        </p:nvSpPr>
        <p:spPr>
          <a:xfrm>
            <a:off x="5809233" y="0"/>
            <a:ext cx="514350" cy="1588106"/>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9" name="Slide Number Placeholder 5"/>
          <p:cNvSpPr>
            <a:spLocks noGrp="1"/>
          </p:cNvSpPr>
          <p:nvPr>
            <p:ph type="sldNum" sz="quarter" idx="4"/>
          </p:nvPr>
        </p:nvSpPr>
        <p:spPr bwMode="gray">
          <a:xfrm>
            <a:off x="5758962" y="427166"/>
            <a:ext cx="593481" cy="1108881"/>
          </a:xfrm>
          <a:prstGeom prst="rect">
            <a:avLst/>
          </a:prstGeom>
        </p:spPr>
        <p:txBody>
          <a:bodyPr anchor="b"/>
          <a:lstStyle>
            <a:lvl1pPr algn="ctr">
              <a:defRPr sz="2100">
                <a:solidFill>
                  <a:schemeClr val="bg1"/>
                </a:solidFill>
              </a:defRPr>
            </a:lvl1pPr>
          </a:lstStyle>
          <a:p>
            <a:fld id="{58603234-29AC-4EF7-8E72-ABF71AF7B955}" type="slidenum">
              <a:rPr lang="fr-FR" smtClean="0"/>
              <a:t>‹N°›</a:t>
            </a:fld>
            <a:endParaRPr lang="fr-FR"/>
          </a:p>
        </p:txBody>
      </p:sp>
    </p:spTree>
    <p:extLst>
      <p:ext uri="{BB962C8B-B14F-4D97-AF65-F5344CB8AC3E}">
        <p14:creationId xmlns:p14="http://schemas.microsoft.com/office/powerpoint/2010/main" val="3847708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Image panoramique avec légende">
    <p:spTree>
      <p:nvGrpSpPr>
        <p:cNvPr id="1" name=""/>
        <p:cNvGrpSpPr/>
        <p:nvPr/>
      </p:nvGrpSpPr>
      <p:grpSpPr>
        <a:xfrm>
          <a:off x="0" y="0"/>
          <a:ext cx="0" cy="0"/>
          <a:chOff x="0" y="0"/>
          <a:chExt cx="0" cy="0"/>
        </a:xfrm>
      </p:grpSpPr>
      <p:grpSp>
        <p:nvGrpSpPr>
          <p:cNvPr id="8" name="Group 7"/>
          <p:cNvGrpSpPr/>
          <p:nvPr/>
        </p:nvGrpSpPr>
        <p:grpSpPr>
          <a:xfrm>
            <a:off x="-1700" y="-2920"/>
            <a:ext cx="6859700" cy="9910387"/>
            <a:chOff x="-2266" y="-2022"/>
            <a:chExt cx="9146266" cy="6861037"/>
          </a:xfrm>
        </p:grpSpPr>
        <p:sp>
          <p:nvSpPr>
            <p:cNvPr id="12" name="Rectangle 11"/>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Rectangle 14"/>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2"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649832" y="7166543"/>
            <a:ext cx="4816502" cy="818622"/>
          </a:xfrm>
        </p:spPr>
        <p:txBody>
          <a:bodyPr anchor="b">
            <a:normAutofit/>
          </a:bodyPr>
          <a:lstStyle>
            <a:lvl1pPr algn="l">
              <a:defRPr sz="1800" b="0"/>
            </a:lvl1pPr>
          </a:lstStyle>
          <a:p>
            <a:r>
              <a:rPr lang="fr-FR"/>
              <a:t>Modifiez le style du titre</a:t>
            </a:r>
            <a:endParaRPr lang="en-US" dirty="0"/>
          </a:p>
        </p:txBody>
      </p:sp>
      <p:sp>
        <p:nvSpPr>
          <p:cNvPr id="3" name="Picture Placeholder 2"/>
          <p:cNvSpPr>
            <a:spLocks noGrp="1" noChangeAspect="1"/>
          </p:cNvSpPr>
          <p:nvPr>
            <p:ph type="pic" idx="1"/>
          </p:nvPr>
        </p:nvSpPr>
        <p:spPr>
          <a:xfrm>
            <a:off x="649831" y="990600"/>
            <a:ext cx="4816503" cy="495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fr-FR"/>
              <a:t>Cliquez sur l'icône pour ajouter une image</a:t>
            </a:r>
            <a:endParaRPr lang="en-US" dirty="0"/>
          </a:p>
        </p:txBody>
      </p:sp>
      <p:sp>
        <p:nvSpPr>
          <p:cNvPr id="4" name="Text Placeholder 3"/>
          <p:cNvSpPr>
            <a:spLocks noGrp="1"/>
          </p:cNvSpPr>
          <p:nvPr>
            <p:ph type="body" sz="half" idx="2"/>
          </p:nvPr>
        </p:nvSpPr>
        <p:spPr bwMode="gray">
          <a:xfrm>
            <a:off x="649833" y="7985165"/>
            <a:ext cx="4816502" cy="713140"/>
          </a:xfrm>
        </p:spPr>
        <p:txBody>
          <a:bodyPr>
            <a:normAutofit/>
          </a:bodyPr>
          <a:lstStyle>
            <a:lvl1pPr marL="0" indent="0">
              <a:buNone/>
              <a:defRPr sz="900">
                <a:solidFill>
                  <a:schemeClr val="tx2">
                    <a:lumMod val="40000"/>
                    <a:lumOff val="60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E9663A5A-321F-4286-A18D-0E71EF578270}" type="datetimeFigureOut">
              <a:rPr lang="fr-FR" smtClean="0"/>
              <a:t>14/04/2023</a:t>
            </a:fld>
            <a:endParaRPr lang="fr-FR"/>
          </a:p>
        </p:txBody>
      </p:sp>
      <p:sp>
        <p:nvSpPr>
          <p:cNvPr id="6" name="Footer Placeholder 5"/>
          <p:cNvSpPr>
            <a:spLocks noGrp="1"/>
          </p:cNvSpPr>
          <p:nvPr>
            <p:ph type="ftr" sz="quarter" idx="11"/>
          </p:nvPr>
        </p:nvSpPr>
        <p:spPr/>
        <p:txBody>
          <a:bodyPr/>
          <a:lstStyle/>
          <a:p>
            <a:endParaRPr lang="fr-FR"/>
          </a:p>
        </p:txBody>
      </p:sp>
      <p:sp>
        <p:nvSpPr>
          <p:cNvPr id="20" name="Rectangle 19"/>
          <p:cNvSpPr/>
          <p:nvPr/>
        </p:nvSpPr>
        <p:spPr>
          <a:xfrm>
            <a:off x="5809233" y="-10367"/>
            <a:ext cx="514350" cy="1588106"/>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5784273" y="427166"/>
            <a:ext cx="554182" cy="1108881"/>
          </a:xfrm>
          <a:prstGeom prst="rect">
            <a:avLst/>
          </a:prstGeom>
        </p:spPr>
        <p:txBody>
          <a:bodyPr/>
          <a:lstStyle>
            <a:lvl1pPr algn="ctr">
              <a:defRPr/>
            </a:lvl1pPr>
          </a:lstStyle>
          <a:p>
            <a:fld id="{58603234-29AC-4EF7-8E72-ABF71AF7B955}" type="slidenum">
              <a:rPr lang="fr-FR" smtClean="0"/>
              <a:t>‹N°›</a:t>
            </a:fld>
            <a:endParaRPr lang="fr-FR"/>
          </a:p>
        </p:txBody>
      </p:sp>
    </p:spTree>
    <p:extLst>
      <p:ext uri="{BB962C8B-B14F-4D97-AF65-F5344CB8AC3E}">
        <p14:creationId xmlns:p14="http://schemas.microsoft.com/office/powerpoint/2010/main" val="22190127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re et légende">
    <p:spTree>
      <p:nvGrpSpPr>
        <p:cNvPr id="1" name=""/>
        <p:cNvGrpSpPr/>
        <p:nvPr/>
      </p:nvGrpSpPr>
      <p:grpSpPr>
        <a:xfrm>
          <a:off x="0" y="0"/>
          <a:ext cx="0" cy="0"/>
          <a:chOff x="0" y="0"/>
          <a:chExt cx="0" cy="0"/>
        </a:xfrm>
      </p:grpSpPr>
      <p:grpSp>
        <p:nvGrpSpPr>
          <p:cNvPr id="3" name="Group 2"/>
          <p:cNvGrpSpPr/>
          <p:nvPr/>
        </p:nvGrpSpPr>
        <p:grpSpPr>
          <a:xfrm>
            <a:off x="-1700" y="-2920"/>
            <a:ext cx="6859700" cy="9910387"/>
            <a:chOff x="-2266" y="-2022"/>
            <a:chExt cx="9146266" cy="6861037"/>
          </a:xfrm>
        </p:grpSpPr>
        <p:sp>
          <p:nvSpPr>
            <p:cNvPr id="11" name="Rectangle 10"/>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Rectangle 17"/>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13"/>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2"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649831" y="1339146"/>
            <a:ext cx="4816503" cy="2445040"/>
          </a:xfrm>
        </p:spPr>
        <p:txBody>
          <a:bodyPr/>
          <a:lstStyle>
            <a:lvl1pPr>
              <a:defRPr sz="2700"/>
            </a:lvl1pPr>
          </a:lstStyle>
          <a:p>
            <a:r>
              <a:rPr lang="fr-FR"/>
              <a:t>Modifiez le style du titre</a:t>
            </a:r>
            <a:endParaRPr lang="en-US" dirty="0"/>
          </a:p>
        </p:txBody>
      </p:sp>
      <p:sp>
        <p:nvSpPr>
          <p:cNvPr id="15" name="Text Placeholder 3"/>
          <p:cNvSpPr>
            <a:spLocks noGrp="1"/>
          </p:cNvSpPr>
          <p:nvPr>
            <p:ph type="body" sz="half" idx="13"/>
          </p:nvPr>
        </p:nvSpPr>
        <p:spPr>
          <a:xfrm>
            <a:off x="649830" y="5038256"/>
            <a:ext cx="4816504" cy="3664349"/>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E9663A5A-321F-4286-A18D-0E71EF578270}" type="datetimeFigureOut">
              <a:rPr lang="fr-FR" smtClean="0"/>
              <a:t>14/04/2023</a:t>
            </a:fld>
            <a:endParaRPr lang="fr-FR"/>
          </a:p>
        </p:txBody>
      </p:sp>
      <p:sp>
        <p:nvSpPr>
          <p:cNvPr id="5" name="Footer Placeholder 4"/>
          <p:cNvSpPr>
            <a:spLocks noGrp="1"/>
          </p:cNvSpPr>
          <p:nvPr>
            <p:ph type="ftr" sz="quarter" idx="11"/>
          </p:nvPr>
        </p:nvSpPr>
        <p:spPr/>
        <p:txBody>
          <a:bodyPr/>
          <a:lstStyle/>
          <a:p>
            <a:endParaRPr lang="fr-FR"/>
          </a:p>
        </p:txBody>
      </p:sp>
      <p:sp>
        <p:nvSpPr>
          <p:cNvPr id="19" name="Rectangle 18"/>
          <p:cNvSpPr/>
          <p:nvPr/>
        </p:nvSpPr>
        <p:spPr>
          <a:xfrm>
            <a:off x="5809233" y="-10367"/>
            <a:ext cx="514350" cy="1588106"/>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5784273" y="427166"/>
            <a:ext cx="554182" cy="1108881"/>
          </a:xfrm>
          <a:prstGeom prst="rect">
            <a:avLst/>
          </a:prstGeom>
        </p:spPr>
        <p:txBody>
          <a:bodyPr/>
          <a:lstStyle>
            <a:lvl1pPr algn="ctr">
              <a:defRPr/>
            </a:lvl1pPr>
          </a:lstStyle>
          <a:p>
            <a:fld id="{58603234-29AC-4EF7-8E72-ABF71AF7B955}" type="slidenum">
              <a:rPr lang="fr-FR" smtClean="0"/>
              <a:t>‹N°›</a:t>
            </a:fld>
            <a:endParaRPr lang="fr-FR"/>
          </a:p>
        </p:txBody>
      </p:sp>
    </p:spTree>
    <p:extLst>
      <p:ext uri="{BB962C8B-B14F-4D97-AF65-F5344CB8AC3E}">
        <p14:creationId xmlns:p14="http://schemas.microsoft.com/office/powerpoint/2010/main" val="5404023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tion avec légende">
    <p:spTree>
      <p:nvGrpSpPr>
        <p:cNvPr id="1" name=""/>
        <p:cNvGrpSpPr/>
        <p:nvPr/>
      </p:nvGrpSpPr>
      <p:grpSpPr>
        <a:xfrm>
          <a:off x="0" y="0"/>
          <a:ext cx="0" cy="0"/>
          <a:chOff x="0" y="0"/>
          <a:chExt cx="0" cy="0"/>
        </a:xfrm>
      </p:grpSpPr>
      <p:grpSp>
        <p:nvGrpSpPr>
          <p:cNvPr id="3" name="Group 2"/>
          <p:cNvGrpSpPr/>
          <p:nvPr/>
        </p:nvGrpSpPr>
        <p:grpSpPr>
          <a:xfrm>
            <a:off x="-1700" y="-2920"/>
            <a:ext cx="6859700" cy="9910387"/>
            <a:chOff x="-2266" y="-2022"/>
            <a:chExt cx="9146266" cy="6861037"/>
          </a:xfrm>
        </p:grpSpPr>
        <p:sp>
          <p:nvSpPr>
            <p:cNvPr id="14" name="Rectangle 13"/>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12"/>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3"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11" name="TextBox 10"/>
          <p:cNvSpPr txBox="1"/>
          <p:nvPr/>
        </p:nvSpPr>
        <p:spPr bwMode="gray">
          <a:xfrm>
            <a:off x="5275066" y="4180165"/>
            <a:ext cx="509430" cy="1015663"/>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6000" dirty="0">
                <a:solidFill>
                  <a:schemeClr val="tx2">
                    <a:lumMod val="40000"/>
                    <a:lumOff val="60000"/>
                  </a:schemeClr>
                </a:solidFill>
              </a:rPr>
              <a:t>”</a:t>
            </a:r>
          </a:p>
        </p:txBody>
      </p:sp>
      <p:sp>
        <p:nvSpPr>
          <p:cNvPr id="10" name="TextBox 9"/>
          <p:cNvSpPr txBox="1"/>
          <p:nvPr/>
        </p:nvSpPr>
        <p:spPr bwMode="gray">
          <a:xfrm>
            <a:off x="469381" y="853664"/>
            <a:ext cx="451193" cy="1015663"/>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6000" dirty="0">
                <a:solidFill>
                  <a:schemeClr val="tx2">
                    <a:lumMod val="40000"/>
                    <a:lumOff val="60000"/>
                  </a:schemeClr>
                </a:solidFill>
              </a:rPr>
              <a:t>“</a:t>
            </a:r>
          </a:p>
        </p:txBody>
      </p:sp>
      <p:sp>
        <p:nvSpPr>
          <p:cNvPr id="2" name="Title 1"/>
          <p:cNvSpPr>
            <a:spLocks noGrp="1"/>
          </p:cNvSpPr>
          <p:nvPr>
            <p:ph type="title"/>
          </p:nvPr>
        </p:nvSpPr>
        <p:spPr>
          <a:xfrm>
            <a:off x="833073" y="1320801"/>
            <a:ext cx="4633261" cy="4166759"/>
          </a:xfrm>
        </p:spPr>
        <p:txBody>
          <a:bodyPr anchor="ctr"/>
          <a:lstStyle>
            <a:lvl1pPr>
              <a:defRPr sz="2700"/>
            </a:lvl1pPr>
          </a:lstStyle>
          <a:p>
            <a:r>
              <a:rPr lang="fr-FR"/>
              <a:t>Modifiez le style du titre</a:t>
            </a:r>
            <a:endParaRPr lang="en-US" dirty="0"/>
          </a:p>
        </p:txBody>
      </p:sp>
      <p:sp>
        <p:nvSpPr>
          <p:cNvPr id="17" name="Text Placeholder 3"/>
          <p:cNvSpPr>
            <a:spLocks noGrp="1"/>
          </p:cNvSpPr>
          <p:nvPr>
            <p:ph type="body" sz="half" idx="13"/>
          </p:nvPr>
        </p:nvSpPr>
        <p:spPr bwMode="gray">
          <a:xfrm>
            <a:off x="1040459" y="5502291"/>
            <a:ext cx="4234607" cy="481163"/>
          </a:xfrm>
        </p:spPr>
        <p:txBody>
          <a:bodyPr>
            <a:normAutofit/>
          </a:bodyPr>
          <a:lstStyle>
            <a:lvl1pPr marL="0" indent="0">
              <a:buNone/>
              <a:defRPr lang="en-US" sz="1050" b="0" i="0" kern="1200" cap="small" dirty="0">
                <a:solidFill>
                  <a:schemeClr val="tx2">
                    <a:lumMod val="40000"/>
                    <a:lumOff val="60000"/>
                  </a:schemeClr>
                </a:solidFill>
                <a:latin typeface="+mn-lt"/>
                <a:ea typeface="+mn-ea"/>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a:t>Cliquez pour modifier les styles du texte du masque</a:t>
            </a:r>
          </a:p>
        </p:txBody>
      </p:sp>
      <p:sp>
        <p:nvSpPr>
          <p:cNvPr id="16" name="Text Placeholder 3"/>
          <p:cNvSpPr>
            <a:spLocks noGrp="1"/>
          </p:cNvSpPr>
          <p:nvPr>
            <p:ph type="body" sz="half" idx="2"/>
          </p:nvPr>
        </p:nvSpPr>
        <p:spPr>
          <a:xfrm>
            <a:off x="659153" y="7223400"/>
            <a:ext cx="4816504" cy="1470700"/>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E9663A5A-321F-4286-A18D-0E71EF578270}" type="datetimeFigureOut">
              <a:rPr lang="fr-FR" smtClean="0"/>
              <a:t>14/04/2023</a:t>
            </a:fld>
            <a:endParaRPr lang="fr-FR"/>
          </a:p>
        </p:txBody>
      </p:sp>
      <p:sp>
        <p:nvSpPr>
          <p:cNvPr id="5" name="Footer Placeholder 4"/>
          <p:cNvSpPr>
            <a:spLocks noGrp="1"/>
          </p:cNvSpPr>
          <p:nvPr>
            <p:ph type="ftr" sz="quarter" idx="11"/>
          </p:nvPr>
        </p:nvSpPr>
        <p:spPr/>
        <p:txBody>
          <a:bodyPr/>
          <a:lstStyle/>
          <a:p>
            <a:endParaRPr lang="fr-FR"/>
          </a:p>
        </p:txBody>
      </p:sp>
      <p:sp>
        <p:nvSpPr>
          <p:cNvPr id="22" name="Rectangle 21"/>
          <p:cNvSpPr/>
          <p:nvPr/>
        </p:nvSpPr>
        <p:spPr>
          <a:xfrm>
            <a:off x="5809233" y="-10367"/>
            <a:ext cx="514350" cy="1588106"/>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5784273" y="427166"/>
            <a:ext cx="554182" cy="1108881"/>
          </a:xfrm>
          <a:prstGeom prst="rect">
            <a:avLst/>
          </a:prstGeom>
        </p:spPr>
        <p:txBody>
          <a:bodyPr/>
          <a:lstStyle>
            <a:lvl1pPr algn="ctr">
              <a:defRPr/>
            </a:lvl1pPr>
          </a:lstStyle>
          <a:p>
            <a:fld id="{58603234-29AC-4EF7-8E72-ABF71AF7B955}" type="slidenum">
              <a:rPr lang="fr-FR" smtClean="0"/>
              <a:t>‹N°›</a:t>
            </a:fld>
            <a:endParaRPr lang="fr-FR"/>
          </a:p>
        </p:txBody>
      </p:sp>
    </p:spTree>
    <p:extLst>
      <p:ext uri="{BB962C8B-B14F-4D97-AF65-F5344CB8AC3E}">
        <p14:creationId xmlns:p14="http://schemas.microsoft.com/office/powerpoint/2010/main" val="7664271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Carte nom">
    <p:spTree>
      <p:nvGrpSpPr>
        <p:cNvPr id="1" name=""/>
        <p:cNvGrpSpPr/>
        <p:nvPr/>
      </p:nvGrpSpPr>
      <p:grpSpPr>
        <a:xfrm>
          <a:off x="0" y="0"/>
          <a:ext cx="0" cy="0"/>
          <a:chOff x="0" y="0"/>
          <a:chExt cx="0" cy="0"/>
        </a:xfrm>
      </p:grpSpPr>
      <p:grpSp>
        <p:nvGrpSpPr>
          <p:cNvPr id="9" name="Group 8"/>
          <p:cNvGrpSpPr/>
          <p:nvPr/>
        </p:nvGrpSpPr>
        <p:grpSpPr>
          <a:xfrm>
            <a:off x="-1700" y="-2920"/>
            <a:ext cx="6859700" cy="9910387"/>
            <a:chOff x="-2266" y="-2022"/>
            <a:chExt cx="9146266" cy="6861037"/>
          </a:xfrm>
        </p:grpSpPr>
        <p:sp>
          <p:nvSpPr>
            <p:cNvPr id="10" name="Rectangle 9"/>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649831" y="2971800"/>
            <a:ext cx="4816503" cy="3026833"/>
          </a:xfrm>
        </p:spPr>
        <p:txBody>
          <a:bodyPr anchor="b"/>
          <a:lstStyle>
            <a:lvl1pPr algn="l">
              <a:defRPr sz="3000" b="0" cap="none"/>
            </a:lvl1pPr>
          </a:lstStyle>
          <a:p>
            <a:r>
              <a:rPr lang="fr-FR"/>
              <a:t>Modifiez le style du titre</a:t>
            </a:r>
            <a:endParaRPr lang="en-US" dirty="0"/>
          </a:p>
        </p:txBody>
      </p:sp>
      <p:sp>
        <p:nvSpPr>
          <p:cNvPr id="3" name="Text Placeholder 2"/>
          <p:cNvSpPr>
            <a:spLocks noGrp="1"/>
          </p:cNvSpPr>
          <p:nvPr>
            <p:ph type="body" idx="1"/>
          </p:nvPr>
        </p:nvSpPr>
        <p:spPr>
          <a:xfrm>
            <a:off x="649831" y="7452465"/>
            <a:ext cx="4816503" cy="1242800"/>
          </a:xfrm>
        </p:spPr>
        <p:txBody>
          <a:bodyPr anchor="t"/>
          <a:lstStyle>
            <a:lvl1pPr marL="0" indent="0" algn="l">
              <a:buNone/>
              <a:defRPr sz="1500" cap="none">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E9663A5A-321F-4286-A18D-0E71EF578270}" type="datetimeFigureOut">
              <a:rPr lang="fr-FR" smtClean="0"/>
              <a:t>14/04/2023</a:t>
            </a:fld>
            <a:endParaRPr lang="fr-FR"/>
          </a:p>
        </p:txBody>
      </p:sp>
      <p:sp>
        <p:nvSpPr>
          <p:cNvPr id="5" name="Footer Placeholder 4"/>
          <p:cNvSpPr>
            <a:spLocks noGrp="1"/>
          </p:cNvSpPr>
          <p:nvPr>
            <p:ph type="ftr" sz="quarter" idx="11"/>
          </p:nvPr>
        </p:nvSpPr>
        <p:spPr/>
        <p:txBody>
          <a:bodyPr/>
          <a:lstStyle/>
          <a:p>
            <a:endParaRPr lang="fr-FR"/>
          </a:p>
        </p:txBody>
      </p:sp>
      <p:sp>
        <p:nvSpPr>
          <p:cNvPr id="11" name="Rectangle 10"/>
          <p:cNvSpPr/>
          <p:nvPr/>
        </p:nvSpPr>
        <p:spPr>
          <a:xfrm>
            <a:off x="5808380" y="56"/>
            <a:ext cx="514350" cy="1588106"/>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5784273" y="427166"/>
            <a:ext cx="554182" cy="1108881"/>
          </a:xfrm>
          <a:prstGeom prst="rect">
            <a:avLst/>
          </a:prstGeom>
        </p:spPr>
        <p:txBody>
          <a:bodyPr/>
          <a:lstStyle>
            <a:lvl1pPr algn="ctr">
              <a:defRPr/>
            </a:lvl1pPr>
          </a:lstStyle>
          <a:p>
            <a:fld id="{58603234-29AC-4EF7-8E72-ABF71AF7B955}" type="slidenum">
              <a:rPr lang="fr-FR" smtClean="0"/>
              <a:t>‹N°›</a:t>
            </a:fld>
            <a:endParaRPr lang="fr-FR"/>
          </a:p>
        </p:txBody>
      </p:sp>
    </p:spTree>
    <p:extLst>
      <p:ext uri="{BB962C8B-B14F-4D97-AF65-F5344CB8AC3E}">
        <p14:creationId xmlns:p14="http://schemas.microsoft.com/office/powerpoint/2010/main" val="28617257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2" name="Title 1"/>
          <p:cNvSpPr>
            <a:spLocks noGrp="1"/>
          </p:cNvSpPr>
          <p:nvPr>
            <p:ph type="title"/>
          </p:nvPr>
        </p:nvSpPr>
        <p:spPr>
          <a:xfrm>
            <a:off x="648639" y="1330988"/>
            <a:ext cx="4817694" cy="1033517"/>
          </a:xfrm>
        </p:spPr>
        <p:txBody>
          <a:bodyPr anchor="ctr"/>
          <a:lstStyle>
            <a:lvl1pPr>
              <a:defRPr sz="2400"/>
            </a:lvl1pPr>
          </a:lstStyle>
          <a:p>
            <a:r>
              <a:rPr lang="fr-FR"/>
              <a:t>Modifiez le style du titre</a:t>
            </a:r>
            <a:endParaRPr lang="en-US" dirty="0"/>
          </a:p>
        </p:txBody>
      </p:sp>
      <p:sp>
        <p:nvSpPr>
          <p:cNvPr id="3" name="Text Placeholder 2"/>
          <p:cNvSpPr>
            <a:spLocks noGrp="1"/>
          </p:cNvSpPr>
          <p:nvPr>
            <p:ph type="body" idx="1"/>
          </p:nvPr>
        </p:nvSpPr>
        <p:spPr>
          <a:xfrm>
            <a:off x="649831" y="3595511"/>
            <a:ext cx="1735073" cy="950390"/>
          </a:xfrm>
        </p:spPr>
        <p:txBody>
          <a:bodyPr anchor="b">
            <a:noAutofit/>
          </a:bodyPr>
          <a:lstStyle>
            <a:lvl1pPr marL="0" indent="0">
              <a:buNone/>
              <a:defRPr sz="15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22" name="Text Placeholder 3"/>
          <p:cNvSpPr>
            <a:spLocks noGrp="1"/>
          </p:cNvSpPr>
          <p:nvPr>
            <p:ph type="body" sz="half" idx="15"/>
          </p:nvPr>
        </p:nvSpPr>
        <p:spPr>
          <a:xfrm>
            <a:off x="649831" y="4545902"/>
            <a:ext cx="1735073" cy="4156702"/>
          </a:xfrm>
        </p:spPr>
        <p:txBody>
          <a:bodyPr anchor="t">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a:t>Cliquez pour modifier les styles du texte du masque</a:t>
            </a:r>
          </a:p>
        </p:txBody>
      </p:sp>
      <p:sp>
        <p:nvSpPr>
          <p:cNvPr id="5" name="Text Placeholder 4"/>
          <p:cNvSpPr>
            <a:spLocks noGrp="1"/>
          </p:cNvSpPr>
          <p:nvPr>
            <p:ph type="body" sz="quarter" idx="3"/>
          </p:nvPr>
        </p:nvSpPr>
        <p:spPr>
          <a:xfrm>
            <a:off x="2556353" y="3589924"/>
            <a:ext cx="1745063" cy="950390"/>
          </a:xfrm>
        </p:spPr>
        <p:txBody>
          <a:bodyPr anchor="b">
            <a:noAutofit/>
          </a:bodyPr>
          <a:lstStyle>
            <a:lvl1pPr marL="0" indent="0">
              <a:buNone/>
              <a:defRPr sz="15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23" name="Text Placeholder 3"/>
          <p:cNvSpPr>
            <a:spLocks noGrp="1"/>
          </p:cNvSpPr>
          <p:nvPr>
            <p:ph type="body" sz="half" idx="16"/>
          </p:nvPr>
        </p:nvSpPr>
        <p:spPr>
          <a:xfrm>
            <a:off x="2556353" y="4545901"/>
            <a:ext cx="1745063" cy="4172086"/>
          </a:xfrm>
        </p:spPr>
        <p:txBody>
          <a:bodyPr anchor="t">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a:t>Cliquez pour modifier les styles du texte du masque</a:t>
            </a:r>
          </a:p>
        </p:txBody>
      </p:sp>
      <p:sp>
        <p:nvSpPr>
          <p:cNvPr id="14" name="Text Placeholder 4"/>
          <p:cNvSpPr>
            <a:spLocks noGrp="1"/>
          </p:cNvSpPr>
          <p:nvPr>
            <p:ph type="body" sz="quarter" idx="13"/>
          </p:nvPr>
        </p:nvSpPr>
        <p:spPr>
          <a:xfrm>
            <a:off x="4472865" y="3595511"/>
            <a:ext cx="1735305" cy="950390"/>
          </a:xfrm>
        </p:spPr>
        <p:txBody>
          <a:bodyPr anchor="b">
            <a:noAutofit/>
          </a:bodyPr>
          <a:lstStyle>
            <a:lvl1pPr marL="0" indent="0">
              <a:buNone/>
              <a:defRPr sz="15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24" name="Text Placeholder 3"/>
          <p:cNvSpPr>
            <a:spLocks noGrp="1"/>
          </p:cNvSpPr>
          <p:nvPr>
            <p:ph type="body" sz="half" idx="17"/>
          </p:nvPr>
        </p:nvSpPr>
        <p:spPr>
          <a:xfrm>
            <a:off x="4472865" y="4545902"/>
            <a:ext cx="1735305" cy="4156702"/>
          </a:xfrm>
        </p:spPr>
        <p:txBody>
          <a:bodyPr anchor="t">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a:t>Cliquez pour modifier les styles du texte du masque</a:t>
            </a:r>
          </a:p>
        </p:txBody>
      </p:sp>
      <p:cxnSp>
        <p:nvCxnSpPr>
          <p:cNvPr id="17" name="Straight Connector 16"/>
          <p:cNvCxnSpPr/>
          <p:nvPr/>
        </p:nvCxnSpPr>
        <p:spPr>
          <a:xfrm>
            <a:off x="2465326" y="3595512"/>
            <a:ext cx="0" cy="5107092"/>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4387217" y="3595512"/>
            <a:ext cx="0" cy="5107092"/>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E9663A5A-321F-4286-A18D-0E71EF578270}" type="datetimeFigureOut">
              <a:rPr lang="fr-FR" smtClean="0"/>
              <a:t>14/04/2023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a:xfrm>
            <a:off x="5784273" y="427166"/>
            <a:ext cx="554182" cy="1108881"/>
          </a:xfrm>
          <a:prstGeom prst="rect">
            <a:avLst/>
          </a:prstGeom>
        </p:spPr>
        <p:txBody>
          <a:bodyPr/>
          <a:lstStyle>
            <a:lvl1pPr algn="ctr">
              <a:defRPr/>
            </a:lvl1pPr>
          </a:lstStyle>
          <a:p>
            <a:fld id="{58603234-29AC-4EF7-8E72-ABF71AF7B955}" type="slidenum">
              <a:rPr lang="fr-FR" smtClean="0"/>
              <a:t>‹N°›</a:t>
            </a:fld>
            <a:endParaRPr lang="fr-FR"/>
          </a:p>
        </p:txBody>
      </p:sp>
    </p:spTree>
    <p:extLst>
      <p:ext uri="{BB962C8B-B14F-4D97-AF65-F5344CB8AC3E}">
        <p14:creationId xmlns:p14="http://schemas.microsoft.com/office/powerpoint/2010/main" val="20775854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2" name="Title 1"/>
          <p:cNvSpPr>
            <a:spLocks noGrp="1"/>
          </p:cNvSpPr>
          <p:nvPr>
            <p:ph type="title"/>
          </p:nvPr>
        </p:nvSpPr>
        <p:spPr>
          <a:xfrm>
            <a:off x="649831" y="1339146"/>
            <a:ext cx="4817694" cy="1025359"/>
          </a:xfrm>
        </p:spPr>
        <p:txBody>
          <a:bodyPr anchor="ctr"/>
          <a:lstStyle>
            <a:lvl1pPr>
              <a:defRPr sz="2400"/>
            </a:lvl1pPr>
          </a:lstStyle>
          <a:p>
            <a:r>
              <a:rPr lang="fr-FR"/>
              <a:t>Modifiez le style du titre</a:t>
            </a:r>
            <a:endParaRPr lang="en-US" dirty="0"/>
          </a:p>
        </p:txBody>
      </p:sp>
      <p:sp>
        <p:nvSpPr>
          <p:cNvPr id="3" name="Text Placeholder 2"/>
          <p:cNvSpPr>
            <a:spLocks noGrp="1"/>
          </p:cNvSpPr>
          <p:nvPr>
            <p:ph type="body" idx="1"/>
          </p:nvPr>
        </p:nvSpPr>
        <p:spPr>
          <a:xfrm>
            <a:off x="660293" y="6037194"/>
            <a:ext cx="1721497" cy="950388"/>
          </a:xfrm>
        </p:spPr>
        <p:txBody>
          <a:bodyPr anchor="b">
            <a:noAutofit/>
          </a:bodyPr>
          <a:lstStyle>
            <a:lvl1pPr marL="0" indent="0">
              <a:buNone/>
              <a:defRPr sz="15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29" name="Picture Placeholder 2"/>
          <p:cNvSpPr>
            <a:spLocks noGrp="1" noChangeAspect="1"/>
          </p:cNvSpPr>
          <p:nvPr>
            <p:ph type="pic" idx="15"/>
          </p:nvPr>
        </p:nvSpPr>
        <p:spPr>
          <a:xfrm>
            <a:off x="765946" y="3595511"/>
            <a:ext cx="1509703" cy="2090605"/>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fr-FR"/>
              <a:t>Cliquez sur l'icône pour ajouter une image</a:t>
            </a:r>
            <a:endParaRPr lang="en-US" dirty="0"/>
          </a:p>
        </p:txBody>
      </p:sp>
      <p:sp>
        <p:nvSpPr>
          <p:cNvPr id="23" name="Text Placeholder 3"/>
          <p:cNvSpPr>
            <a:spLocks noGrp="1"/>
          </p:cNvSpPr>
          <p:nvPr>
            <p:ph type="body" sz="half" idx="18"/>
          </p:nvPr>
        </p:nvSpPr>
        <p:spPr>
          <a:xfrm>
            <a:off x="649830" y="7002967"/>
            <a:ext cx="1731959" cy="1699637"/>
          </a:xfrm>
        </p:spPr>
        <p:txBody>
          <a:bodyPr anchor="t">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a:t>Cliquez pour modifier les styles du texte du masque</a:t>
            </a:r>
          </a:p>
        </p:txBody>
      </p:sp>
      <p:sp>
        <p:nvSpPr>
          <p:cNvPr id="5" name="Text Placeholder 4"/>
          <p:cNvSpPr>
            <a:spLocks noGrp="1"/>
          </p:cNvSpPr>
          <p:nvPr>
            <p:ph type="body" sz="quarter" idx="3"/>
          </p:nvPr>
        </p:nvSpPr>
        <p:spPr>
          <a:xfrm>
            <a:off x="2572825" y="6037191"/>
            <a:ext cx="1718756" cy="950390"/>
          </a:xfrm>
        </p:spPr>
        <p:txBody>
          <a:bodyPr anchor="b">
            <a:noAutofit/>
          </a:bodyPr>
          <a:lstStyle>
            <a:lvl1pPr marL="0" indent="0">
              <a:buNone/>
              <a:defRPr sz="15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30" name="Picture Placeholder 2"/>
          <p:cNvSpPr>
            <a:spLocks noGrp="1" noChangeAspect="1"/>
          </p:cNvSpPr>
          <p:nvPr>
            <p:ph type="pic" idx="16"/>
          </p:nvPr>
        </p:nvSpPr>
        <p:spPr>
          <a:xfrm>
            <a:off x="2662966" y="3592093"/>
            <a:ext cx="1518887" cy="2094023"/>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fr-FR"/>
              <a:t>Cliquez sur l'icône pour ajouter une image</a:t>
            </a:r>
            <a:endParaRPr lang="en-US" dirty="0"/>
          </a:p>
        </p:txBody>
      </p:sp>
      <p:sp>
        <p:nvSpPr>
          <p:cNvPr id="24" name="Text Placeholder 3"/>
          <p:cNvSpPr>
            <a:spLocks noGrp="1"/>
          </p:cNvSpPr>
          <p:nvPr>
            <p:ph type="body" sz="half" idx="19"/>
          </p:nvPr>
        </p:nvSpPr>
        <p:spPr>
          <a:xfrm>
            <a:off x="2553238" y="7002969"/>
            <a:ext cx="1738343" cy="1716540"/>
          </a:xfrm>
        </p:spPr>
        <p:txBody>
          <a:bodyPr anchor="t">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a:t>Cliquez pour modifier les styles du texte du masque</a:t>
            </a:r>
          </a:p>
        </p:txBody>
      </p:sp>
      <p:sp>
        <p:nvSpPr>
          <p:cNvPr id="14" name="Text Placeholder 4"/>
          <p:cNvSpPr>
            <a:spLocks noGrp="1"/>
          </p:cNvSpPr>
          <p:nvPr>
            <p:ph type="body" sz="quarter" idx="13"/>
          </p:nvPr>
        </p:nvSpPr>
        <p:spPr>
          <a:xfrm>
            <a:off x="4472866" y="6018311"/>
            <a:ext cx="1728503" cy="984655"/>
          </a:xfrm>
        </p:spPr>
        <p:txBody>
          <a:bodyPr anchor="b">
            <a:noAutofit/>
          </a:bodyPr>
          <a:lstStyle>
            <a:lvl1pPr marL="0" indent="0">
              <a:buNone/>
              <a:defRPr sz="15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31" name="Picture Placeholder 2"/>
          <p:cNvSpPr>
            <a:spLocks noGrp="1" noChangeAspect="1"/>
          </p:cNvSpPr>
          <p:nvPr>
            <p:ph type="pic" idx="17"/>
          </p:nvPr>
        </p:nvSpPr>
        <p:spPr>
          <a:xfrm>
            <a:off x="4578709" y="3595511"/>
            <a:ext cx="1514129" cy="2090605"/>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fr-FR"/>
              <a:t>Cliquez sur l'icône pour ajouter une image</a:t>
            </a:r>
            <a:endParaRPr lang="en-US" dirty="0"/>
          </a:p>
        </p:txBody>
      </p:sp>
      <p:sp>
        <p:nvSpPr>
          <p:cNvPr id="27" name="Text Placeholder 3"/>
          <p:cNvSpPr>
            <a:spLocks noGrp="1"/>
          </p:cNvSpPr>
          <p:nvPr>
            <p:ph type="body" sz="half" idx="20"/>
          </p:nvPr>
        </p:nvSpPr>
        <p:spPr>
          <a:xfrm>
            <a:off x="4472866" y="7002969"/>
            <a:ext cx="1728503" cy="1718061"/>
          </a:xfrm>
        </p:spPr>
        <p:txBody>
          <a:bodyPr anchor="t">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a:t>Cliquez pour modifier les styles du texte du masque</a:t>
            </a:r>
          </a:p>
        </p:txBody>
      </p:sp>
      <p:cxnSp>
        <p:nvCxnSpPr>
          <p:cNvPr id="17" name="Straight Connector 16"/>
          <p:cNvCxnSpPr/>
          <p:nvPr/>
        </p:nvCxnSpPr>
        <p:spPr>
          <a:xfrm>
            <a:off x="2470831" y="3595512"/>
            <a:ext cx="0" cy="5107092"/>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4387217" y="3595511"/>
            <a:ext cx="0" cy="5125519"/>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E9663A5A-321F-4286-A18D-0E71EF578270}" type="datetimeFigureOut">
              <a:rPr lang="fr-FR" smtClean="0"/>
              <a:t>14/04/2023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a:xfrm>
            <a:off x="5784273" y="427166"/>
            <a:ext cx="554182" cy="1108881"/>
          </a:xfrm>
          <a:prstGeom prst="rect">
            <a:avLst/>
          </a:prstGeom>
        </p:spPr>
        <p:txBody>
          <a:bodyPr/>
          <a:lstStyle>
            <a:lvl1pPr algn="ctr">
              <a:defRPr/>
            </a:lvl1pPr>
          </a:lstStyle>
          <a:p>
            <a:fld id="{58603234-29AC-4EF7-8E72-ABF71AF7B955}" type="slidenum">
              <a:rPr lang="fr-FR" smtClean="0"/>
              <a:t>‹N°›</a:t>
            </a:fld>
            <a:endParaRPr lang="fr-FR"/>
          </a:p>
        </p:txBody>
      </p:sp>
    </p:spTree>
    <p:extLst>
      <p:ext uri="{BB962C8B-B14F-4D97-AF65-F5344CB8AC3E}">
        <p14:creationId xmlns:p14="http://schemas.microsoft.com/office/powerpoint/2010/main" val="9309216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10" name="Title 1"/>
          <p:cNvSpPr>
            <a:spLocks noGrp="1"/>
          </p:cNvSpPr>
          <p:nvPr>
            <p:ph type="title"/>
          </p:nvPr>
        </p:nvSpPr>
        <p:spPr>
          <a:xfrm>
            <a:off x="648639" y="1330988"/>
            <a:ext cx="4817694" cy="1033517"/>
          </a:xfrm>
        </p:spPr>
        <p:txBody>
          <a:bodyPr anchor="ctr"/>
          <a:lstStyle>
            <a:lvl1pPr>
              <a:defRPr sz="2400"/>
            </a:lvl1p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nchorCtr="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9663A5A-321F-4286-A18D-0E71EF578270}" type="datetimeFigureOut">
              <a:rPr lang="fr-FR" smtClean="0"/>
              <a:t>14/04/2023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a:xfrm>
            <a:off x="5784273" y="427166"/>
            <a:ext cx="554182" cy="1108881"/>
          </a:xfrm>
          <a:prstGeom prst="rect">
            <a:avLst/>
          </a:prstGeom>
        </p:spPr>
        <p:txBody>
          <a:bodyPr/>
          <a:lstStyle>
            <a:lvl1pPr algn="ctr">
              <a:defRPr/>
            </a:lvl1pPr>
          </a:lstStyle>
          <a:p>
            <a:fld id="{58603234-29AC-4EF7-8E72-ABF71AF7B955}" type="slidenum">
              <a:rPr lang="fr-FR" smtClean="0"/>
              <a:t>‹N°›</a:t>
            </a:fld>
            <a:endParaRPr lang="fr-FR"/>
          </a:p>
        </p:txBody>
      </p:sp>
    </p:spTree>
    <p:extLst>
      <p:ext uri="{BB962C8B-B14F-4D97-AF65-F5344CB8AC3E}">
        <p14:creationId xmlns:p14="http://schemas.microsoft.com/office/powerpoint/2010/main" val="32936210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grpSp>
        <p:nvGrpSpPr>
          <p:cNvPr id="10" name="Group 9"/>
          <p:cNvGrpSpPr/>
          <p:nvPr/>
        </p:nvGrpSpPr>
        <p:grpSpPr>
          <a:xfrm>
            <a:off x="-1700" y="-2920"/>
            <a:ext cx="6859700" cy="9910387"/>
            <a:chOff x="-2266" y="-2022"/>
            <a:chExt cx="9146266" cy="6861037"/>
          </a:xfrm>
        </p:grpSpPr>
        <p:sp>
          <p:nvSpPr>
            <p:cNvPr id="11" name="Rectangle 10"/>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7"/>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8"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Vertical Title 1"/>
          <p:cNvSpPr>
            <a:spLocks noGrp="1"/>
          </p:cNvSpPr>
          <p:nvPr>
            <p:ph type="title" orient="vert"/>
          </p:nvPr>
        </p:nvSpPr>
        <p:spPr>
          <a:xfrm>
            <a:off x="4626727" y="2091266"/>
            <a:ext cx="839606" cy="6603999"/>
          </a:xfrm>
        </p:spPr>
        <p:txBody>
          <a:bodyPr vert="eaVert" anchor="ctr" anchorCtr="0"/>
          <a:lstStyle/>
          <a:p>
            <a:r>
              <a:rPr lang="fr-FR"/>
              <a:t>Modifiez le style du titre</a:t>
            </a:r>
            <a:endParaRPr lang="en-US" dirty="0"/>
          </a:p>
        </p:txBody>
      </p:sp>
      <p:sp>
        <p:nvSpPr>
          <p:cNvPr id="3" name="Vertical Text Placeholder 2"/>
          <p:cNvSpPr>
            <a:spLocks noGrp="1"/>
          </p:cNvSpPr>
          <p:nvPr>
            <p:ph type="body" orient="vert" idx="1"/>
          </p:nvPr>
        </p:nvSpPr>
        <p:spPr>
          <a:xfrm>
            <a:off x="649830" y="2091265"/>
            <a:ext cx="3312926" cy="660400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9663A5A-321F-4286-A18D-0E71EF578270}" type="datetimeFigureOut">
              <a:rPr lang="fr-FR" smtClean="0"/>
              <a:t>14/04/2023</a:t>
            </a:fld>
            <a:endParaRPr lang="fr-FR"/>
          </a:p>
        </p:txBody>
      </p:sp>
      <p:sp>
        <p:nvSpPr>
          <p:cNvPr id="5" name="Footer Placeholder 4"/>
          <p:cNvSpPr>
            <a:spLocks noGrp="1"/>
          </p:cNvSpPr>
          <p:nvPr>
            <p:ph type="ftr" sz="quarter" idx="11"/>
          </p:nvPr>
        </p:nvSpPr>
        <p:spPr/>
        <p:txBody>
          <a:bodyPr/>
          <a:lstStyle/>
          <a:p>
            <a:endParaRPr lang="fr-FR"/>
          </a:p>
        </p:txBody>
      </p:sp>
      <p:sp>
        <p:nvSpPr>
          <p:cNvPr id="13" name="Rectangle 12"/>
          <p:cNvSpPr/>
          <p:nvPr/>
        </p:nvSpPr>
        <p:spPr>
          <a:xfrm>
            <a:off x="5808380" y="56"/>
            <a:ext cx="514350" cy="1588106"/>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5784273" y="427166"/>
            <a:ext cx="554182" cy="1108881"/>
          </a:xfrm>
          <a:prstGeom prst="rect">
            <a:avLst/>
          </a:prstGeom>
        </p:spPr>
        <p:txBody>
          <a:bodyPr/>
          <a:lstStyle>
            <a:lvl1pPr algn="ctr">
              <a:defRPr/>
            </a:lvl1pPr>
          </a:lstStyle>
          <a:p>
            <a:fld id="{58603234-29AC-4EF7-8E72-ABF71AF7B955}" type="slidenum">
              <a:rPr lang="fr-FR" smtClean="0"/>
              <a:t>‹N°›</a:t>
            </a:fld>
            <a:endParaRPr lang="fr-FR"/>
          </a:p>
        </p:txBody>
      </p:sp>
    </p:spTree>
    <p:extLst>
      <p:ext uri="{BB962C8B-B14F-4D97-AF65-F5344CB8AC3E}">
        <p14:creationId xmlns:p14="http://schemas.microsoft.com/office/powerpoint/2010/main" val="1067133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9663A5A-321F-4286-A18D-0E71EF578270}" type="datetimeFigureOut">
              <a:rPr lang="fr-FR" smtClean="0"/>
              <a:t>14/04/2023</a:t>
            </a:fld>
            <a:endParaRPr lang="fr-FR"/>
          </a:p>
        </p:txBody>
      </p:sp>
      <p:sp>
        <p:nvSpPr>
          <p:cNvPr id="5" name="Footer Placeholder 4"/>
          <p:cNvSpPr>
            <a:spLocks noGrp="1"/>
          </p:cNvSpPr>
          <p:nvPr>
            <p:ph type="ftr" sz="quarter" idx="11"/>
          </p:nvPr>
        </p:nvSpPr>
        <p:spPr/>
        <p:txBody>
          <a:bodyPr/>
          <a:lstStyle/>
          <a:p>
            <a:endParaRPr lang="fr-FR"/>
          </a:p>
        </p:txBody>
      </p:sp>
      <p:sp>
        <p:nvSpPr>
          <p:cNvPr id="18" name="Slide Number Placeholder 5"/>
          <p:cNvSpPr>
            <a:spLocks noGrp="1"/>
          </p:cNvSpPr>
          <p:nvPr>
            <p:ph type="sldNum" sz="quarter" idx="12"/>
          </p:nvPr>
        </p:nvSpPr>
        <p:spPr>
          <a:xfrm>
            <a:off x="5758962" y="427166"/>
            <a:ext cx="593481" cy="1108881"/>
          </a:xfrm>
          <a:prstGeom prst="rect">
            <a:avLst/>
          </a:prstGeom>
        </p:spPr>
        <p:txBody>
          <a:bodyPr/>
          <a:lstStyle>
            <a:lvl1pPr algn="ctr">
              <a:defRPr/>
            </a:lvl1pPr>
          </a:lstStyle>
          <a:p>
            <a:fld id="{58603234-29AC-4EF7-8E72-ABF71AF7B955}" type="slidenum">
              <a:rPr lang="fr-FR" smtClean="0"/>
              <a:t>‹N°›</a:t>
            </a:fld>
            <a:endParaRPr lang="fr-FR"/>
          </a:p>
        </p:txBody>
      </p:sp>
    </p:spTree>
    <p:extLst>
      <p:ext uri="{BB962C8B-B14F-4D97-AF65-F5344CB8AC3E}">
        <p14:creationId xmlns:p14="http://schemas.microsoft.com/office/powerpoint/2010/main" val="3027450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grpSp>
        <p:nvGrpSpPr>
          <p:cNvPr id="6" name="Group 5"/>
          <p:cNvGrpSpPr/>
          <p:nvPr/>
        </p:nvGrpSpPr>
        <p:grpSpPr>
          <a:xfrm>
            <a:off x="-1700" y="-2920"/>
            <a:ext cx="6859700" cy="9910387"/>
            <a:chOff x="-2266" y="-2022"/>
            <a:chExt cx="9146266" cy="6861037"/>
          </a:xfrm>
        </p:grpSpPr>
        <p:sp>
          <p:nvSpPr>
            <p:cNvPr id="12" name="Rectangle 11"/>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0"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hasCustomPrompt="1"/>
          </p:nvPr>
        </p:nvSpPr>
        <p:spPr>
          <a:xfrm>
            <a:off x="649833" y="3260961"/>
            <a:ext cx="2326322" cy="4362718"/>
          </a:xfrm>
        </p:spPr>
        <p:txBody>
          <a:bodyPr anchor="ctr"/>
          <a:lstStyle>
            <a:lvl1pPr algn="l">
              <a:defRPr sz="2400" b="0" cap="none"/>
            </a:lvl1pPr>
          </a:lstStyle>
          <a:p>
            <a:r>
              <a:rPr lang="en-US" dirty="0"/>
              <a:t>Click to edit Master title style</a:t>
            </a:r>
            <a:br>
              <a:rPr lang="en-US" dirty="0"/>
            </a:br>
            <a:r>
              <a:rPr lang="en-US" dirty="0"/>
              <a:t>third</a:t>
            </a:r>
          </a:p>
        </p:txBody>
      </p:sp>
      <p:sp>
        <p:nvSpPr>
          <p:cNvPr id="3" name="Text Placeholder 2"/>
          <p:cNvSpPr>
            <a:spLocks noGrp="1"/>
          </p:cNvSpPr>
          <p:nvPr>
            <p:ph type="body" idx="1"/>
          </p:nvPr>
        </p:nvSpPr>
        <p:spPr>
          <a:xfrm>
            <a:off x="3839446" y="3260497"/>
            <a:ext cx="2290990" cy="4362721"/>
          </a:xfrm>
        </p:spPr>
        <p:txBody>
          <a:bodyPr anchor="ctr"/>
          <a:lstStyle>
            <a:lvl1pPr marL="0" indent="0" algn="l">
              <a:buNone/>
              <a:defRPr sz="1500" cap="all">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E9663A5A-321F-4286-A18D-0E71EF578270}" type="datetimeFigureOut">
              <a:rPr lang="fr-FR" smtClean="0"/>
              <a:t>14/04/2023</a:t>
            </a:fld>
            <a:endParaRPr lang="fr-FR"/>
          </a:p>
        </p:txBody>
      </p:sp>
      <p:sp>
        <p:nvSpPr>
          <p:cNvPr id="5" name="Footer Placeholder 4"/>
          <p:cNvSpPr>
            <a:spLocks noGrp="1"/>
          </p:cNvSpPr>
          <p:nvPr>
            <p:ph type="ftr" sz="quarter" idx="11"/>
          </p:nvPr>
        </p:nvSpPr>
        <p:spPr/>
        <p:txBody>
          <a:bodyPr/>
          <a:lstStyle/>
          <a:p>
            <a:endParaRPr lang="fr-FR"/>
          </a:p>
        </p:txBody>
      </p:sp>
      <p:sp>
        <p:nvSpPr>
          <p:cNvPr id="13" name="Rectangle 12"/>
          <p:cNvSpPr/>
          <p:nvPr/>
        </p:nvSpPr>
        <p:spPr>
          <a:xfrm>
            <a:off x="5809233" y="56"/>
            <a:ext cx="514350" cy="1588106"/>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1" name="Slide Number Placeholder 5"/>
          <p:cNvSpPr>
            <a:spLocks noGrp="1"/>
          </p:cNvSpPr>
          <p:nvPr>
            <p:ph type="sldNum" sz="quarter" idx="12"/>
          </p:nvPr>
        </p:nvSpPr>
        <p:spPr>
          <a:xfrm>
            <a:off x="5758962" y="427166"/>
            <a:ext cx="593481" cy="1108881"/>
          </a:xfrm>
          <a:prstGeom prst="rect">
            <a:avLst/>
          </a:prstGeom>
        </p:spPr>
        <p:txBody>
          <a:bodyPr/>
          <a:lstStyle>
            <a:lvl1pPr algn="ctr">
              <a:defRPr/>
            </a:lvl1pPr>
          </a:lstStyle>
          <a:p>
            <a:fld id="{58603234-29AC-4EF7-8E72-ABF71AF7B955}" type="slidenum">
              <a:rPr lang="fr-FR" smtClean="0"/>
              <a:t>‹N°›</a:t>
            </a:fld>
            <a:endParaRPr lang="fr-FR"/>
          </a:p>
        </p:txBody>
      </p:sp>
    </p:spTree>
    <p:extLst>
      <p:ext uri="{BB962C8B-B14F-4D97-AF65-F5344CB8AC3E}">
        <p14:creationId xmlns:p14="http://schemas.microsoft.com/office/powerpoint/2010/main" val="2647102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49831" y="3595510"/>
            <a:ext cx="2727734" cy="5099761"/>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3480435" y="3595510"/>
            <a:ext cx="2727736" cy="5132465"/>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E9663A5A-321F-4286-A18D-0E71EF578270}" type="datetimeFigureOut">
              <a:rPr lang="fr-FR" smtClean="0"/>
              <a:t>14/04/2023</a:t>
            </a:fld>
            <a:endParaRPr lang="fr-FR"/>
          </a:p>
        </p:txBody>
      </p:sp>
      <p:sp>
        <p:nvSpPr>
          <p:cNvPr id="6" name="Footer Placeholder 5"/>
          <p:cNvSpPr>
            <a:spLocks noGrp="1"/>
          </p:cNvSpPr>
          <p:nvPr>
            <p:ph type="ftr" sz="quarter" idx="11"/>
          </p:nvPr>
        </p:nvSpPr>
        <p:spPr/>
        <p:txBody>
          <a:bodyPr/>
          <a:lstStyle/>
          <a:p>
            <a:endParaRPr lang="fr-FR"/>
          </a:p>
        </p:txBody>
      </p:sp>
      <p:sp>
        <p:nvSpPr>
          <p:cNvPr id="11" name="Slide Number Placeholder 5"/>
          <p:cNvSpPr>
            <a:spLocks noGrp="1"/>
          </p:cNvSpPr>
          <p:nvPr>
            <p:ph type="sldNum" sz="quarter" idx="12"/>
          </p:nvPr>
        </p:nvSpPr>
        <p:spPr>
          <a:xfrm>
            <a:off x="5758962" y="427166"/>
            <a:ext cx="593481" cy="1108881"/>
          </a:xfrm>
          <a:prstGeom prst="rect">
            <a:avLst/>
          </a:prstGeom>
        </p:spPr>
        <p:txBody>
          <a:bodyPr/>
          <a:lstStyle>
            <a:lvl1pPr algn="ctr">
              <a:defRPr/>
            </a:lvl1pPr>
          </a:lstStyle>
          <a:p>
            <a:fld id="{58603234-29AC-4EF7-8E72-ABF71AF7B955}" type="slidenum">
              <a:rPr lang="fr-FR" smtClean="0"/>
              <a:t>‹N°›</a:t>
            </a:fld>
            <a:endParaRPr lang="fr-FR"/>
          </a:p>
        </p:txBody>
      </p:sp>
    </p:spTree>
    <p:extLst>
      <p:ext uri="{BB962C8B-B14F-4D97-AF65-F5344CB8AC3E}">
        <p14:creationId xmlns:p14="http://schemas.microsoft.com/office/powerpoint/2010/main" val="16032919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649831" y="3595511"/>
            <a:ext cx="2727734" cy="1096752"/>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4" name="Content Placeholder 3"/>
          <p:cNvSpPr>
            <a:spLocks noGrp="1"/>
          </p:cNvSpPr>
          <p:nvPr>
            <p:ph sz="half" idx="2"/>
          </p:nvPr>
        </p:nvSpPr>
        <p:spPr>
          <a:xfrm>
            <a:off x="649831" y="4691614"/>
            <a:ext cx="2727734" cy="4003655"/>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3480435" y="3594861"/>
            <a:ext cx="2727735" cy="1096752"/>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6" name="Content Placeholder 5"/>
          <p:cNvSpPr>
            <a:spLocks noGrp="1"/>
          </p:cNvSpPr>
          <p:nvPr>
            <p:ph sz="quarter" idx="4"/>
          </p:nvPr>
        </p:nvSpPr>
        <p:spPr>
          <a:xfrm>
            <a:off x="3480436" y="4691614"/>
            <a:ext cx="2727735" cy="400675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E9663A5A-321F-4286-A18D-0E71EF578270}" type="datetimeFigureOut">
              <a:rPr lang="fr-FR" smtClean="0"/>
              <a:t>14/04/2023</a:t>
            </a:fld>
            <a:endParaRPr lang="fr-FR"/>
          </a:p>
        </p:txBody>
      </p:sp>
      <p:sp>
        <p:nvSpPr>
          <p:cNvPr id="8" name="Footer Placeholder 7"/>
          <p:cNvSpPr>
            <a:spLocks noGrp="1"/>
          </p:cNvSpPr>
          <p:nvPr>
            <p:ph type="ftr" sz="quarter" idx="11"/>
          </p:nvPr>
        </p:nvSpPr>
        <p:spPr/>
        <p:txBody>
          <a:bodyPr/>
          <a:lstStyle/>
          <a:p>
            <a:endParaRPr lang="fr-FR"/>
          </a:p>
        </p:txBody>
      </p:sp>
      <p:sp>
        <p:nvSpPr>
          <p:cNvPr id="13" name="Slide Number Placeholder 5"/>
          <p:cNvSpPr>
            <a:spLocks noGrp="1"/>
          </p:cNvSpPr>
          <p:nvPr>
            <p:ph type="sldNum" sz="quarter" idx="12"/>
          </p:nvPr>
        </p:nvSpPr>
        <p:spPr>
          <a:xfrm>
            <a:off x="5758962" y="427166"/>
            <a:ext cx="593481" cy="1108881"/>
          </a:xfrm>
          <a:prstGeom prst="rect">
            <a:avLst/>
          </a:prstGeom>
        </p:spPr>
        <p:txBody>
          <a:bodyPr/>
          <a:lstStyle>
            <a:lvl1pPr algn="ctr">
              <a:defRPr/>
            </a:lvl1pPr>
          </a:lstStyle>
          <a:p>
            <a:fld id="{58603234-29AC-4EF7-8E72-ABF71AF7B955}" type="slidenum">
              <a:rPr lang="fr-FR" smtClean="0"/>
              <a:t>‹N°›</a:t>
            </a:fld>
            <a:endParaRPr lang="fr-FR"/>
          </a:p>
        </p:txBody>
      </p:sp>
    </p:spTree>
    <p:extLst>
      <p:ext uri="{BB962C8B-B14F-4D97-AF65-F5344CB8AC3E}">
        <p14:creationId xmlns:p14="http://schemas.microsoft.com/office/powerpoint/2010/main" val="1743446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E9663A5A-321F-4286-A18D-0E71EF578270}" type="datetimeFigureOut">
              <a:rPr lang="fr-FR" smtClean="0"/>
              <a:t>14/04/2023</a:t>
            </a:fld>
            <a:endParaRPr lang="fr-FR"/>
          </a:p>
        </p:txBody>
      </p:sp>
      <p:sp>
        <p:nvSpPr>
          <p:cNvPr id="4" name="Footer Placeholder 3"/>
          <p:cNvSpPr>
            <a:spLocks noGrp="1"/>
          </p:cNvSpPr>
          <p:nvPr>
            <p:ph type="ftr" sz="quarter" idx="11"/>
          </p:nvPr>
        </p:nvSpPr>
        <p:spPr/>
        <p:txBody>
          <a:bodyPr/>
          <a:lstStyle/>
          <a:p>
            <a:endParaRPr lang="fr-FR"/>
          </a:p>
        </p:txBody>
      </p:sp>
      <p:sp>
        <p:nvSpPr>
          <p:cNvPr id="10" name="Slide Number Placeholder 5"/>
          <p:cNvSpPr>
            <a:spLocks noGrp="1"/>
          </p:cNvSpPr>
          <p:nvPr>
            <p:ph type="sldNum" sz="quarter" idx="12"/>
          </p:nvPr>
        </p:nvSpPr>
        <p:spPr>
          <a:xfrm>
            <a:off x="5758962" y="427166"/>
            <a:ext cx="593481" cy="1108881"/>
          </a:xfrm>
          <a:prstGeom prst="rect">
            <a:avLst/>
          </a:prstGeom>
        </p:spPr>
        <p:txBody>
          <a:bodyPr/>
          <a:lstStyle>
            <a:lvl1pPr algn="ctr">
              <a:defRPr/>
            </a:lvl1pPr>
          </a:lstStyle>
          <a:p>
            <a:fld id="{58603234-29AC-4EF7-8E72-ABF71AF7B955}" type="slidenum">
              <a:rPr lang="fr-FR" smtClean="0"/>
              <a:t>‹N°›</a:t>
            </a:fld>
            <a:endParaRPr lang="fr-FR"/>
          </a:p>
        </p:txBody>
      </p:sp>
    </p:spTree>
    <p:extLst>
      <p:ext uri="{BB962C8B-B14F-4D97-AF65-F5344CB8AC3E}">
        <p14:creationId xmlns:p14="http://schemas.microsoft.com/office/powerpoint/2010/main" val="30871885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663A5A-321F-4286-A18D-0E71EF578270}" type="datetimeFigureOut">
              <a:rPr lang="fr-FR" smtClean="0"/>
              <a:t>14/04/2023</a:t>
            </a:fld>
            <a:endParaRPr lang="fr-FR"/>
          </a:p>
        </p:txBody>
      </p:sp>
      <p:sp>
        <p:nvSpPr>
          <p:cNvPr id="3" name="Footer Placeholder 2"/>
          <p:cNvSpPr>
            <a:spLocks noGrp="1"/>
          </p:cNvSpPr>
          <p:nvPr>
            <p:ph type="ftr" sz="quarter" idx="11"/>
          </p:nvPr>
        </p:nvSpPr>
        <p:spPr/>
        <p:txBody>
          <a:bodyPr/>
          <a:lstStyle/>
          <a:p>
            <a:endParaRPr lang="fr-FR"/>
          </a:p>
        </p:txBody>
      </p:sp>
      <p:sp>
        <p:nvSpPr>
          <p:cNvPr id="11" name="Rectangle 10"/>
          <p:cNvSpPr/>
          <p:nvPr/>
        </p:nvSpPr>
        <p:spPr>
          <a:xfrm>
            <a:off x="5809233" y="-2028"/>
            <a:ext cx="514350" cy="1588106"/>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5"/>
          <p:cNvSpPr>
            <a:spLocks noGrp="1"/>
          </p:cNvSpPr>
          <p:nvPr>
            <p:ph type="sldNum" sz="quarter" idx="12"/>
          </p:nvPr>
        </p:nvSpPr>
        <p:spPr>
          <a:xfrm>
            <a:off x="5758962" y="427166"/>
            <a:ext cx="593481" cy="1108881"/>
          </a:xfrm>
          <a:prstGeom prst="rect">
            <a:avLst/>
          </a:prstGeom>
        </p:spPr>
        <p:txBody>
          <a:bodyPr/>
          <a:lstStyle>
            <a:lvl1pPr algn="ctr">
              <a:defRPr/>
            </a:lvl1pPr>
          </a:lstStyle>
          <a:p>
            <a:fld id="{58603234-29AC-4EF7-8E72-ABF71AF7B955}" type="slidenum">
              <a:rPr lang="fr-FR" smtClean="0"/>
              <a:t>‹N°›</a:t>
            </a:fld>
            <a:endParaRPr lang="fr-FR"/>
          </a:p>
        </p:txBody>
      </p:sp>
    </p:spTree>
    <p:extLst>
      <p:ext uri="{BB962C8B-B14F-4D97-AF65-F5344CB8AC3E}">
        <p14:creationId xmlns:p14="http://schemas.microsoft.com/office/powerpoint/2010/main" val="2274216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grpSp>
        <p:nvGrpSpPr>
          <p:cNvPr id="7" name="Group 6"/>
          <p:cNvGrpSpPr/>
          <p:nvPr/>
        </p:nvGrpSpPr>
        <p:grpSpPr>
          <a:xfrm>
            <a:off x="-1700" y="-2920"/>
            <a:ext cx="6859700" cy="9910387"/>
            <a:chOff x="-2266" y="-2022"/>
            <a:chExt cx="9146266" cy="6861037"/>
          </a:xfrm>
        </p:grpSpPr>
        <p:sp>
          <p:nvSpPr>
            <p:cNvPr id="13" name="Rectangle 12"/>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8"/>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0"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649830" y="2091267"/>
            <a:ext cx="2034443" cy="2160294"/>
          </a:xfrm>
        </p:spPr>
        <p:txBody>
          <a:bodyPr anchor="b"/>
          <a:lstStyle>
            <a:lvl1pPr algn="l">
              <a:defRPr sz="1800" b="0"/>
            </a:lvl1pPr>
          </a:lstStyle>
          <a:p>
            <a:r>
              <a:rPr lang="fr-FR"/>
              <a:t>Modifiez le style du titre</a:t>
            </a:r>
            <a:endParaRPr lang="en-US" dirty="0"/>
          </a:p>
        </p:txBody>
      </p:sp>
      <p:sp>
        <p:nvSpPr>
          <p:cNvPr id="3" name="Content Placeholder 2"/>
          <p:cNvSpPr>
            <a:spLocks noGrp="1"/>
          </p:cNvSpPr>
          <p:nvPr>
            <p:ph idx="1"/>
          </p:nvPr>
        </p:nvSpPr>
        <p:spPr>
          <a:xfrm>
            <a:off x="3426695" y="2098606"/>
            <a:ext cx="2724638" cy="6604000"/>
          </a:xfrm>
        </p:spPr>
        <p:txBody>
          <a:bodyPr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bwMode="gray">
          <a:xfrm>
            <a:off x="649830" y="4458776"/>
            <a:ext cx="2034443" cy="4243830"/>
          </a:xfrm>
        </p:spPr>
        <p:txBody>
          <a:bodyPr/>
          <a:lstStyle>
            <a:lvl1pPr marL="0" indent="0">
              <a:buNone/>
              <a:defRPr sz="1050">
                <a:solidFill>
                  <a:schemeClr val="tx2">
                    <a:lumMod val="40000"/>
                    <a:lumOff val="60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E9663A5A-321F-4286-A18D-0E71EF578270}" type="datetimeFigureOut">
              <a:rPr lang="fr-FR" smtClean="0"/>
              <a:t>14/04/2023</a:t>
            </a:fld>
            <a:endParaRPr lang="fr-FR"/>
          </a:p>
        </p:txBody>
      </p:sp>
      <p:sp>
        <p:nvSpPr>
          <p:cNvPr id="6" name="Footer Placeholder 5"/>
          <p:cNvSpPr>
            <a:spLocks noGrp="1"/>
          </p:cNvSpPr>
          <p:nvPr>
            <p:ph type="ftr" sz="quarter" idx="11"/>
          </p:nvPr>
        </p:nvSpPr>
        <p:spPr/>
        <p:txBody>
          <a:bodyPr/>
          <a:lstStyle/>
          <a:p>
            <a:endParaRPr lang="fr-FR"/>
          </a:p>
        </p:txBody>
      </p:sp>
      <p:sp>
        <p:nvSpPr>
          <p:cNvPr id="19" name="Rectangle 18"/>
          <p:cNvSpPr/>
          <p:nvPr/>
        </p:nvSpPr>
        <p:spPr>
          <a:xfrm>
            <a:off x="5809233" y="-2028"/>
            <a:ext cx="514350" cy="1588106"/>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5758962" y="427166"/>
            <a:ext cx="593481" cy="1108881"/>
          </a:xfrm>
          <a:prstGeom prst="rect">
            <a:avLst/>
          </a:prstGeom>
        </p:spPr>
        <p:txBody>
          <a:bodyPr/>
          <a:lstStyle>
            <a:lvl1pPr algn="ctr">
              <a:defRPr/>
            </a:lvl1pPr>
          </a:lstStyle>
          <a:p>
            <a:fld id="{58603234-29AC-4EF7-8E72-ABF71AF7B955}" type="slidenum">
              <a:rPr lang="fr-FR" smtClean="0"/>
              <a:t>‹N°›</a:t>
            </a:fld>
            <a:endParaRPr lang="fr-FR"/>
          </a:p>
        </p:txBody>
      </p:sp>
    </p:spTree>
    <p:extLst>
      <p:ext uri="{BB962C8B-B14F-4D97-AF65-F5344CB8AC3E}">
        <p14:creationId xmlns:p14="http://schemas.microsoft.com/office/powerpoint/2010/main" val="16893465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grpSp>
        <p:nvGrpSpPr>
          <p:cNvPr id="7" name="Group 6"/>
          <p:cNvGrpSpPr/>
          <p:nvPr/>
        </p:nvGrpSpPr>
        <p:grpSpPr>
          <a:xfrm>
            <a:off x="-1700" y="-2920"/>
            <a:ext cx="6859700" cy="9910387"/>
            <a:chOff x="-2266" y="-2022"/>
            <a:chExt cx="9146266" cy="6861037"/>
          </a:xfrm>
        </p:grpSpPr>
        <p:sp>
          <p:nvSpPr>
            <p:cNvPr id="21" name="Rectangle 20"/>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6" name="Oval 25"/>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8"/>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7"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638693" y="1940051"/>
            <a:ext cx="2251454" cy="2330012"/>
          </a:xfrm>
        </p:spPr>
        <p:txBody>
          <a:bodyPr anchor="b">
            <a:normAutofit/>
          </a:bodyPr>
          <a:lstStyle>
            <a:lvl1pPr algn="l">
              <a:defRPr sz="1800" b="0"/>
            </a:lvl1pPr>
          </a:lstStyle>
          <a:p>
            <a:r>
              <a:rPr lang="fr-FR"/>
              <a:t>Modifiez le style du titre</a:t>
            </a:r>
            <a:endParaRPr lang="en-US" dirty="0"/>
          </a:p>
        </p:txBody>
      </p:sp>
      <p:sp>
        <p:nvSpPr>
          <p:cNvPr id="3" name="Picture Placeholder 2"/>
          <p:cNvSpPr>
            <a:spLocks noGrp="1" noChangeAspect="1"/>
          </p:cNvSpPr>
          <p:nvPr>
            <p:ph type="pic" idx="1"/>
          </p:nvPr>
        </p:nvSpPr>
        <p:spPr>
          <a:xfrm>
            <a:off x="3542182" y="1907822"/>
            <a:ext cx="2093327" cy="609035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fr-FR"/>
              <a:t>Cliquez sur l'icône pour ajouter une image</a:t>
            </a:r>
            <a:endParaRPr lang="en-US" dirty="0"/>
          </a:p>
        </p:txBody>
      </p:sp>
      <p:sp>
        <p:nvSpPr>
          <p:cNvPr id="4" name="Text Placeholder 3"/>
          <p:cNvSpPr>
            <a:spLocks noGrp="1"/>
          </p:cNvSpPr>
          <p:nvPr>
            <p:ph type="body" sz="half" idx="2"/>
          </p:nvPr>
        </p:nvSpPr>
        <p:spPr bwMode="gray">
          <a:xfrm>
            <a:off x="638694" y="4457700"/>
            <a:ext cx="2251454" cy="3540478"/>
          </a:xfrm>
        </p:spPr>
        <p:txBody>
          <a:bodyPr>
            <a:normAutofit/>
          </a:bodyPr>
          <a:lstStyle>
            <a:lvl1pPr marL="0" indent="0">
              <a:buNone/>
              <a:defRPr sz="1050">
                <a:solidFill>
                  <a:schemeClr val="tx2">
                    <a:lumMod val="40000"/>
                    <a:lumOff val="60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E9663A5A-321F-4286-A18D-0E71EF578270}" type="datetimeFigureOut">
              <a:rPr lang="fr-FR" smtClean="0"/>
              <a:t>14/04/2023</a:t>
            </a:fld>
            <a:endParaRPr lang="fr-FR"/>
          </a:p>
        </p:txBody>
      </p:sp>
      <p:sp>
        <p:nvSpPr>
          <p:cNvPr id="6" name="Footer Placeholder 5"/>
          <p:cNvSpPr>
            <a:spLocks noGrp="1"/>
          </p:cNvSpPr>
          <p:nvPr>
            <p:ph type="ftr" sz="quarter" idx="11"/>
          </p:nvPr>
        </p:nvSpPr>
        <p:spPr/>
        <p:txBody>
          <a:bodyPr/>
          <a:lstStyle/>
          <a:p>
            <a:endParaRPr lang="fr-FR"/>
          </a:p>
        </p:txBody>
      </p:sp>
      <p:sp>
        <p:nvSpPr>
          <p:cNvPr id="14" name="Rectangle 13"/>
          <p:cNvSpPr/>
          <p:nvPr/>
        </p:nvSpPr>
        <p:spPr>
          <a:xfrm>
            <a:off x="5809233" y="-2028"/>
            <a:ext cx="514350" cy="1588106"/>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5758962" y="427166"/>
            <a:ext cx="593481" cy="1108881"/>
          </a:xfrm>
          <a:prstGeom prst="rect">
            <a:avLst/>
          </a:prstGeom>
        </p:spPr>
        <p:txBody>
          <a:bodyPr/>
          <a:lstStyle>
            <a:lvl1pPr algn="ctr">
              <a:defRPr/>
            </a:lvl1pPr>
          </a:lstStyle>
          <a:p>
            <a:fld id="{58603234-29AC-4EF7-8E72-ABF71AF7B955}" type="slidenum">
              <a:rPr lang="fr-FR" smtClean="0"/>
              <a:t>‹N°›</a:t>
            </a:fld>
            <a:endParaRPr lang="fr-FR"/>
          </a:p>
        </p:txBody>
      </p:sp>
    </p:spTree>
    <p:extLst>
      <p:ext uri="{BB962C8B-B14F-4D97-AF65-F5344CB8AC3E}">
        <p14:creationId xmlns:p14="http://schemas.microsoft.com/office/powerpoint/2010/main" val="2124635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1700" y="-2920"/>
            <a:ext cx="6859700" cy="9910387"/>
            <a:chOff x="-2266" y="-2022"/>
            <a:chExt cx="9146266" cy="6861037"/>
          </a:xfrm>
        </p:grpSpPr>
        <p:sp>
          <p:nvSpPr>
            <p:cNvPr id="19" name="Rectangle 18"/>
            <p:cNvSpPr/>
            <p:nvPr/>
          </p:nvSpPr>
          <p:spPr>
            <a:xfrm>
              <a:off x="0" y="0"/>
              <a:ext cx="9144000" cy="6858000"/>
            </a:xfrm>
            <a:prstGeom prst="rect">
              <a:avLst/>
            </a:prstGeom>
            <a:blipFill>
              <a:blip r:embed="rId19">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8"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6" name="Freeform 25"/>
            <p:cNvSpPr/>
            <p:nvPr/>
          </p:nvSpPr>
          <p:spPr bwMode="gray">
            <a:xfrm>
              <a:off x="485023" y="1856958"/>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7"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Placeholder 1"/>
          <p:cNvSpPr>
            <a:spLocks noGrp="1"/>
          </p:cNvSpPr>
          <p:nvPr>
            <p:ph type="title"/>
          </p:nvPr>
        </p:nvSpPr>
        <p:spPr bwMode="gray">
          <a:xfrm>
            <a:off x="649831" y="1339144"/>
            <a:ext cx="4758945" cy="1025361"/>
          </a:xfrm>
          <a:prstGeom prst="rect">
            <a:avLst/>
          </a:prstGeom>
        </p:spPr>
        <p:txBody>
          <a:bodyPr vert="horz" lIns="91440" tIns="45720" rIns="91440" bIns="45720" rtlCol="0" anchor="ctr">
            <a:noAutofit/>
          </a:bodyPr>
          <a:lstStyle/>
          <a:p>
            <a:r>
              <a:rPr lang="fr-FR"/>
              <a:t>Modifiez le style du titre</a:t>
            </a:r>
            <a:endParaRPr lang="en-US" dirty="0"/>
          </a:p>
        </p:txBody>
      </p:sp>
      <p:sp>
        <p:nvSpPr>
          <p:cNvPr id="3" name="Text Placeholder 2"/>
          <p:cNvSpPr>
            <a:spLocks noGrp="1"/>
          </p:cNvSpPr>
          <p:nvPr>
            <p:ph type="body" idx="1"/>
          </p:nvPr>
        </p:nvSpPr>
        <p:spPr>
          <a:xfrm>
            <a:off x="649831" y="3595513"/>
            <a:ext cx="4758945" cy="5099754"/>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5670084" y="9211363"/>
            <a:ext cx="742949" cy="330285"/>
          </a:xfrm>
          <a:prstGeom prst="rect">
            <a:avLst/>
          </a:prstGeom>
        </p:spPr>
        <p:txBody>
          <a:bodyPr vert="horz" lIns="91440" tIns="45720" rIns="91440" bIns="45720" rtlCol="0" anchor="t" anchorCtr="0"/>
          <a:lstStyle>
            <a:lvl1pPr algn="r">
              <a:defRPr sz="675" b="1" i="0">
                <a:solidFill>
                  <a:schemeClr val="accent1"/>
                </a:solidFill>
              </a:defRPr>
            </a:lvl1pPr>
          </a:lstStyle>
          <a:p>
            <a:fld id="{E9663A5A-321F-4286-A18D-0E71EF578270}" type="datetimeFigureOut">
              <a:rPr lang="fr-FR" smtClean="0"/>
              <a:t>14/04/2023</a:t>
            </a:fld>
            <a:endParaRPr lang="fr-FR"/>
          </a:p>
        </p:txBody>
      </p:sp>
      <p:sp>
        <p:nvSpPr>
          <p:cNvPr id="5" name="Footer Placeholder 4"/>
          <p:cNvSpPr>
            <a:spLocks noGrp="1"/>
          </p:cNvSpPr>
          <p:nvPr>
            <p:ph type="ftr" sz="quarter" idx="3"/>
          </p:nvPr>
        </p:nvSpPr>
        <p:spPr>
          <a:xfrm>
            <a:off x="443132" y="9205727"/>
            <a:ext cx="2894846" cy="330285"/>
          </a:xfrm>
          <a:prstGeom prst="rect">
            <a:avLst/>
          </a:prstGeom>
        </p:spPr>
        <p:txBody>
          <a:bodyPr vert="horz" lIns="91440" tIns="45720" rIns="91440" bIns="45720" rtlCol="0" anchor="b"/>
          <a:lstStyle>
            <a:lvl1pPr algn="l">
              <a:defRPr sz="675" b="1" i="0">
                <a:solidFill>
                  <a:schemeClr val="accent1"/>
                </a:solidFill>
              </a:defRPr>
            </a:lvl1pPr>
          </a:lstStyle>
          <a:p>
            <a:endParaRPr lang="fr-FR"/>
          </a:p>
        </p:txBody>
      </p:sp>
      <p:sp>
        <p:nvSpPr>
          <p:cNvPr id="29" name="Rectangle 28"/>
          <p:cNvSpPr/>
          <p:nvPr/>
        </p:nvSpPr>
        <p:spPr>
          <a:xfrm>
            <a:off x="5809233" y="0"/>
            <a:ext cx="514350" cy="1588106"/>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3" name="Slide Number Placeholder 5"/>
          <p:cNvSpPr>
            <a:spLocks noGrp="1"/>
          </p:cNvSpPr>
          <p:nvPr>
            <p:ph type="sldNum" sz="quarter" idx="4"/>
          </p:nvPr>
        </p:nvSpPr>
        <p:spPr bwMode="gray">
          <a:xfrm>
            <a:off x="5758962" y="427166"/>
            <a:ext cx="593481" cy="1108881"/>
          </a:xfrm>
          <a:prstGeom prst="rect">
            <a:avLst/>
          </a:prstGeom>
        </p:spPr>
        <p:txBody>
          <a:bodyPr anchor="b"/>
          <a:lstStyle>
            <a:lvl1pPr algn="ctr">
              <a:defRPr sz="2100">
                <a:solidFill>
                  <a:schemeClr val="bg1"/>
                </a:solidFill>
              </a:defRPr>
            </a:lvl1pPr>
          </a:lstStyle>
          <a:p>
            <a:fld id="{58603234-29AC-4EF7-8E72-ABF71AF7B955}" type="slidenum">
              <a:rPr lang="fr-FR" smtClean="0"/>
              <a:t>‹N°›</a:t>
            </a:fld>
            <a:endParaRPr lang="fr-FR"/>
          </a:p>
        </p:txBody>
      </p:sp>
    </p:spTree>
    <p:extLst>
      <p:ext uri="{BB962C8B-B14F-4D97-AF65-F5344CB8AC3E}">
        <p14:creationId xmlns:p14="http://schemas.microsoft.com/office/powerpoint/2010/main" val="3651180487"/>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Lst>
  <p:txStyles>
    <p:titleStyle>
      <a:lvl1pPr algn="l" defTabSz="342900" rtl="0" eaLnBrk="1" latinLnBrk="0" hangingPunct="1">
        <a:spcBef>
          <a:spcPct val="0"/>
        </a:spcBef>
        <a:buNone/>
        <a:defRPr sz="24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b="0" i="0" kern="1200">
          <a:solidFill>
            <a:schemeClr val="tx1">
              <a:lumMod val="75000"/>
              <a:lumOff val="25000"/>
            </a:schemeClr>
          </a:solidFill>
          <a:latin typeface="+mn-lt"/>
          <a:ea typeface="+mn-ea"/>
          <a:cs typeface="+mn-cs"/>
        </a:defRPr>
      </a:lvl1pPr>
      <a:lvl2pPr marL="514350" indent="-212598" algn="l" defTabSz="342900" rtl="0" eaLnBrk="1" latinLnBrk="0" hangingPunct="1">
        <a:spcBef>
          <a:spcPts val="75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2pPr>
      <a:lvl3pPr marL="72009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lumMod val="75000"/>
              <a:lumOff val="25000"/>
            </a:schemeClr>
          </a:solidFill>
          <a:latin typeface="+mn-lt"/>
          <a:ea typeface="+mn-ea"/>
          <a:cs typeface="+mn-cs"/>
        </a:defRPr>
      </a:lvl3pPr>
      <a:lvl4pPr marL="92583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4pPr>
      <a:lvl5pPr marL="113157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5pPr>
      <a:lvl6pPr marL="13609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6pPr>
      <a:lvl7pPr marL="15538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7pPr>
      <a:lvl8pPr marL="16942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8pPr>
      <a:lvl9pPr marL="18646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expertises.ademe.fr/production-durable/production-industrielle-services/passer-a-laction/dossier/performance-globale/responsabilite-societale-entreprises" TargetMode="External"/><Relationship Id="rId1" Type="http://schemas.openxmlformats.org/officeDocument/2006/relationships/slideLayout" Target="../slideLayouts/slideLayout3.xml"/><Relationship Id="rId4" Type="http://schemas.openxmlformats.org/officeDocument/2006/relationships/image" Target="../media/image23.svg"/></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hyperlink" Target="https://certification.afnor.org/developpement-durable-rse/label-engage-rse" TargetMode="External"/><Relationship Id="rId7" Type="http://schemas.openxmlformats.org/officeDocument/2006/relationships/image" Target="../media/image16.jpeg"/><Relationship Id="rId12" Type="http://schemas.microsoft.com/office/2007/relationships/diagramDrawing" Target="../diagrams/drawing2.xml"/><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hyperlink" Target="https://www.cnaib.fr/decouvrir-la-cnaib/developpement-durable/" TargetMode="External"/><Relationship Id="rId11" Type="http://schemas.openxmlformats.org/officeDocument/2006/relationships/diagramColors" Target="../diagrams/colors2.xml"/><Relationship Id="rId5" Type="http://schemas.openxmlformats.org/officeDocument/2006/relationships/hyperlink" Target="https://www.label-pmeplus.fr/" TargetMode="External"/><Relationship Id="rId10" Type="http://schemas.openxmlformats.org/officeDocument/2006/relationships/diagramQuickStyle" Target="../diagrams/quickStyle2.xml"/><Relationship Id="rId4" Type="http://schemas.openxmlformats.org/officeDocument/2006/relationships/hyperlink" Target="https://www.labellucie.com/" TargetMode="External"/><Relationship Id="rId9"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s://www.cci.fr/" TargetMode="External"/><Relationship Id="rId13" Type="http://schemas.openxmlformats.org/officeDocument/2006/relationships/hyperlink" Target="https://www.baisseleswatts.fr/" TargetMode="External"/><Relationship Id="rId3" Type="http://schemas.openxmlformats.org/officeDocument/2006/relationships/hyperlink" Target="https://place-des-entreprises.beta.gouv.fr/" TargetMode="External"/><Relationship Id="rId7" Type="http://schemas.openxmlformats.org/officeDocument/2006/relationships/hyperlink" Target="https://cma-france.fr/" TargetMode="External"/><Relationship Id="rId12" Type="http://schemas.openxmlformats.org/officeDocument/2006/relationships/image" Target="../media/image20.png"/><Relationship Id="rId2" Type="http://schemas.openxmlformats.org/officeDocument/2006/relationships/hyperlink" Target="https://mission-transition-ecologique.beta.gouv.fr/" TargetMode="External"/><Relationship Id="rId1" Type="http://schemas.openxmlformats.org/officeDocument/2006/relationships/slideLayout" Target="../slideLayouts/slideLayout3.xml"/><Relationship Id="rId6" Type="http://schemas.openxmlformats.org/officeDocument/2006/relationships/image" Target="../media/image27.svg"/><Relationship Id="rId11" Type="http://schemas.openxmlformats.org/officeDocument/2006/relationships/image" Target="../media/image30.svg"/><Relationship Id="rId5" Type="http://schemas.openxmlformats.org/officeDocument/2006/relationships/image" Target="../media/image17.png"/><Relationship Id="rId10" Type="http://schemas.openxmlformats.org/officeDocument/2006/relationships/image" Target="../media/image19.png"/><Relationship Id="rId4" Type="http://schemas.openxmlformats.org/officeDocument/2006/relationships/hyperlink" Target="https://www.economie.gouv.fr/entreprises-sobriete-energetique" TargetMode="External"/><Relationship Id="rId9"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hyperlink" Target="https://entreprendre.service-public.fr/vosdroits/F35585"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hyperlink" Target="https://jechangemavoiture.gouv.fr/jcmv/"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hyperlink" Target="https://www.cnaib.fr/" TargetMode="External"/><Relationship Id="rId18" Type="http://schemas.openxmlformats.org/officeDocument/2006/relationships/image" Target="../media/image22.png"/><Relationship Id="rId3" Type="http://schemas.openxmlformats.org/officeDocument/2006/relationships/image" Target="../media/image5.png"/><Relationship Id="rId7" Type="http://schemas.openxmlformats.org/officeDocument/2006/relationships/image" Target="../media/image7.png"/><Relationship Id="rId12" Type="http://schemas.openxmlformats.org/officeDocument/2006/relationships/image" Target="../media/image13.svg"/><Relationship Id="rId17" Type="http://schemas.openxmlformats.org/officeDocument/2006/relationships/hyperlink" Target="https://www.bpifrance.fr/contactez-nous" TargetMode="External"/><Relationship Id="rId2" Type="http://schemas.openxmlformats.org/officeDocument/2006/relationships/hyperlink" Target="https://www.economie.gouv.fr/cedef/aides-entreprises-transition-ecologique" TargetMode="External"/><Relationship Id="rId16" Type="http://schemas.openxmlformats.org/officeDocument/2006/relationships/hyperlink" Target="https://aides-territoires.beta.gouv.fr/aides/d762-accompagnement-a-la-rse/" TargetMode="External"/><Relationship Id="rId20" Type="http://schemas.openxmlformats.org/officeDocument/2006/relationships/hyperlink" Target="https://agirpourlatransition.ademe.fr/entreprises/aides-financieres/recherche" TargetMode="External"/><Relationship Id="rId1" Type="http://schemas.openxmlformats.org/officeDocument/2006/relationships/slideLayout" Target="../slideLayouts/slideLayout7.xml"/><Relationship Id="rId6" Type="http://schemas.openxmlformats.org/officeDocument/2006/relationships/image" Target="../media/image7.svg"/><Relationship Id="rId11" Type="http://schemas.openxmlformats.org/officeDocument/2006/relationships/image" Target="../media/image9.png"/><Relationship Id="rId5" Type="http://schemas.openxmlformats.org/officeDocument/2006/relationships/image" Target="../media/image6.png"/><Relationship Id="rId15" Type="http://schemas.openxmlformats.org/officeDocument/2006/relationships/image" Target="../media/image21.png"/><Relationship Id="rId10" Type="http://schemas.openxmlformats.org/officeDocument/2006/relationships/image" Target="../media/image11.svg"/><Relationship Id="rId19" Type="http://schemas.openxmlformats.org/officeDocument/2006/relationships/image" Target="../media/image23.png"/><Relationship Id="rId4" Type="http://schemas.openxmlformats.org/officeDocument/2006/relationships/image" Target="../media/image5.svg"/><Relationship Id="rId9" Type="http://schemas.openxmlformats.org/officeDocument/2006/relationships/image" Target="../media/image8.png"/><Relationship Id="rId14" Type="http://schemas.openxmlformats.org/officeDocument/2006/relationships/hyperlink" Target="https://www.lesambassadeursfr.fr/"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https://www.cnaib.fr/"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https://www.cnaib.fr/"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5.png"/><Relationship Id="rId7" Type="http://schemas.openxmlformats.org/officeDocument/2006/relationships/image" Target="../media/image7.png"/><Relationship Id="rId12" Type="http://schemas.openxmlformats.org/officeDocument/2006/relationships/image" Target="../media/image13.svg"/><Relationship Id="rId2" Type="http://schemas.openxmlformats.org/officeDocument/2006/relationships/hyperlink" Target="https://www.ecologie.gouv.fr/presentation-du-plan-sobriete-energetique-jeudi-6-octobre" TargetMode="External"/><Relationship Id="rId1" Type="http://schemas.openxmlformats.org/officeDocument/2006/relationships/slideLayout" Target="../slideLayouts/slideLayout2.xml"/><Relationship Id="rId6" Type="http://schemas.openxmlformats.org/officeDocument/2006/relationships/image" Target="../media/image7.svg"/><Relationship Id="rId11" Type="http://schemas.openxmlformats.org/officeDocument/2006/relationships/image" Target="../media/image9.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expertises.ademe.fr/entreprises-monde-agricole/performance-energetique-energies-renouvelables/lenergie-commerces/faire-point-pratiques" TargetMode="External"/><Relationship Id="rId1" Type="http://schemas.openxmlformats.org/officeDocument/2006/relationships/slideLayout" Target="../slideLayouts/slideLayout3.xml"/><Relationship Id="rId5" Type="http://schemas.openxmlformats.org/officeDocument/2006/relationships/slide" Target="slide13.xml"/><Relationship Id="rId4" Type="http://schemas.openxmlformats.org/officeDocument/2006/relationships/image" Target="../media/image15.sv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expertises.ademe.fr/economie-circulaire/dechets/quoi-parle-t/prevention-gestion-dechets" TargetMode="External"/><Relationship Id="rId1" Type="http://schemas.openxmlformats.org/officeDocument/2006/relationships/slideLayout" Target="../slideLayouts/slideLayout3.xml"/><Relationship Id="rId4" Type="http://schemas.openxmlformats.org/officeDocument/2006/relationships/image" Target="../media/image17.sv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expertises.ademe.fr/professionnels/entreprises/performance-energetique-energies-renouvelables/lenergie-commerces/dossier/leau-chaude-sanitaire-boutiques/pourquoi-maitriser-consommation-deau-chaude-sanitaire" TargetMode="External"/><Relationship Id="rId1" Type="http://schemas.openxmlformats.org/officeDocument/2006/relationships/slideLayout" Target="../slideLayouts/slideLayout3.xml"/><Relationship Id="rId4" Type="http://schemas.openxmlformats.org/officeDocument/2006/relationships/image" Target="../media/image19.sv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expertises.ademe.fr/air-mobilites/mobilite-transports/passer-a-laction/plan-mobilite-employeur" TargetMode="External"/><Relationship Id="rId1" Type="http://schemas.openxmlformats.org/officeDocument/2006/relationships/slideLayout" Target="../slideLayouts/slideLayout3.xml"/><Relationship Id="rId5" Type="http://schemas.openxmlformats.org/officeDocument/2006/relationships/slide" Target="slide14.xml"/><Relationship Id="rId4" Type="http://schemas.openxmlformats.org/officeDocument/2006/relationships/image" Target="../media/image21.sv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expertises.ademe.fr/entreprises-monde-agricole/organiser-demarche-environnementale/dossier/optimiser-achats/achats-responsables" TargetMode="External"/><Relationship Id="rId1" Type="http://schemas.openxmlformats.org/officeDocument/2006/relationships/slideLayout" Target="../slideLayouts/slideLayout3.xml"/><Relationship Id="rId4" Type="http://schemas.openxmlformats.org/officeDocument/2006/relationships/image" Target="../media/image2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1" descr="Pissenlits sur un arrière-plan bleu et vert dégradé">
            <a:extLst>
              <a:ext uri="{FF2B5EF4-FFF2-40B4-BE49-F238E27FC236}">
                <a16:creationId xmlns:a16="http://schemas.microsoft.com/office/drawing/2014/main" xmlns="" id="{A2384B5A-8805-192B-6A1D-98167FE87CF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491" y="721895"/>
            <a:ext cx="6095017" cy="5257145"/>
          </a:xfrm>
          <a:prstGeom prst="rect">
            <a:avLst/>
          </a:prstGeom>
          <a:effectLst>
            <a:outerShdw blurRad="50800" dist="38100" dir="5400000" algn="t" rotWithShape="0">
              <a:prstClr val="black">
                <a:alpha val="40000"/>
              </a:prstClr>
            </a:outerShdw>
          </a:effectLst>
        </p:spPr>
      </p:pic>
      <p:sp>
        <p:nvSpPr>
          <p:cNvPr id="10" name="ZoneTexte 9">
            <a:extLst>
              <a:ext uri="{FF2B5EF4-FFF2-40B4-BE49-F238E27FC236}">
                <a16:creationId xmlns:a16="http://schemas.microsoft.com/office/drawing/2014/main" xmlns="" id="{64FB7B73-7593-5048-A08D-1B9294F4A742}"/>
              </a:ext>
            </a:extLst>
          </p:cNvPr>
          <p:cNvSpPr txBox="1"/>
          <p:nvPr/>
        </p:nvSpPr>
        <p:spPr>
          <a:xfrm>
            <a:off x="381490" y="721895"/>
            <a:ext cx="6095017" cy="1077218"/>
          </a:xfrm>
          <a:prstGeom prst="rect">
            <a:avLst/>
          </a:prstGeom>
          <a:noFill/>
        </p:spPr>
        <p:txBody>
          <a:bodyPr wrap="square">
            <a:spAutoFit/>
          </a:bodyPr>
          <a:lstStyle/>
          <a:p>
            <a:r>
              <a:rPr lang="fr-FR" sz="3200" b="1" dirty="0">
                <a:ln>
                  <a:solidFill>
                    <a:schemeClr val="tx2">
                      <a:lumMod val="75000"/>
                    </a:schemeClr>
                  </a:solidFill>
                </a:ln>
                <a:solidFill>
                  <a:schemeClr val="tx2"/>
                </a:solidFill>
                <a:effectLst>
                  <a:outerShdw blurRad="38100" dist="38100" dir="2700000" algn="tl">
                    <a:srgbClr val="000000">
                      <a:alpha val="43137"/>
                    </a:srgbClr>
                  </a:outerShdw>
                </a:effectLst>
              </a:rPr>
              <a:t>Les clés de votre </a:t>
            </a:r>
          </a:p>
          <a:p>
            <a:r>
              <a:rPr lang="fr-FR" sz="3200" b="1" dirty="0">
                <a:ln>
                  <a:solidFill>
                    <a:schemeClr val="tx2">
                      <a:lumMod val="75000"/>
                    </a:schemeClr>
                  </a:solidFill>
                </a:ln>
                <a:solidFill>
                  <a:schemeClr val="tx2"/>
                </a:solidFill>
                <a:effectLst>
                  <a:outerShdw blurRad="38100" dist="38100" dir="2700000" algn="tl">
                    <a:srgbClr val="000000">
                      <a:alpha val="43137"/>
                    </a:srgbClr>
                  </a:outerShdw>
                </a:effectLst>
              </a:rPr>
              <a:t>transition écologique </a:t>
            </a:r>
          </a:p>
        </p:txBody>
      </p:sp>
      <p:sp>
        <p:nvSpPr>
          <p:cNvPr id="12" name="ZoneTexte 11">
            <a:extLst>
              <a:ext uri="{FF2B5EF4-FFF2-40B4-BE49-F238E27FC236}">
                <a16:creationId xmlns:a16="http://schemas.microsoft.com/office/drawing/2014/main" xmlns="" id="{EE6E451C-5BE9-4602-A5B7-31EB2589EB77}"/>
              </a:ext>
            </a:extLst>
          </p:cNvPr>
          <p:cNvSpPr txBox="1"/>
          <p:nvPr/>
        </p:nvSpPr>
        <p:spPr>
          <a:xfrm>
            <a:off x="381490" y="5988565"/>
            <a:ext cx="6095016" cy="2554545"/>
          </a:xfrm>
          <a:prstGeom prst="rect">
            <a:avLst/>
          </a:prstGeom>
          <a:noFill/>
        </p:spPr>
        <p:txBody>
          <a:bodyPr wrap="square">
            <a:spAutoFit/>
          </a:bodyPr>
          <a:lstStyle/>
          <a:p>
            <a:r>
              <a:rPr lang="fr-FR" sz="4000" b="1" dirty="0">
                <a:ln>
                  <a:solidFill>
                    <a:schemeClr val="tx2">
                      <a:lumMod val="75000"/>
                    </a:schemeClr>
                  </a:solidFill>
                </a:ln>
                <a:solidFill>
                  <a:srgbClr val="CEDDE6"/>
                </a:solidFill>
                <a:effectLst>
                  <a:outerShdw blurRad="38100" dist="38100" dir="2700000" algn="tl">
                    <a:srgbClr val="000000">
                      <a:alpha val="43137"/>
                    </a:srgbClr>
                  </a:outerShdw>
                </a:effectLst>
              </a:rPr>
              <a:t>Guide pratique pour les Instituts de Beauté &amp; SPA</a:t>
            </a:r>
          </a:p>
          <a:p>
            <a:endParaRPr lang="fr-FR" sz="4000" b="1" dirty="0">
              <a:ln>
                <a:solidFill>
                  <a:schemeClr val="tx2">
                    <a:lumMod val="75000"/>
                  </a:schemeClr>
                </a:solidFill>
              </a:ln>
              <a:solidFill>
                <a:srgbClr val="CEDDE6"/>
              </a:solidFill>
              <a:effectLst>
                <a:outerShdw blurRad="38100" dist="38100" dir="2700000" algn="tl">
                  <a:srgbClr val="000000">
                    <a:alpha val="43137"/>
                  </a:srgbClr>
                </a:outerShdw>
              </a:effectLst>
            </a:endParaRPr>
          </a:p>
        </p:txBody>
      </p:sp>
      <p:pic>
        <p:nvPicPr>
          <p:cNvPr id="2" name="Image 1">
            <a:extLst>
              <a:ext uri="{FF2B5EF4-FFF2-40B4-BE49-F238E27FC236}">
                <a16:creationId xmlns:a16="http://schemas.microsoft.com/office/drawing/2014/main" xmlns="" id="{49DB0D9F-726E-3404-408D-FDF9CA6312F7}"/>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773677" y="8165432"/>
            <a:ext cx="1655930" cy="955843"/>
          </a:xfrm>
          <a:prstGeom prst="rect">
            <a:avLst/>
          </a:prstGeom>
          <a:ln>
            <a:noFill/>
          </a:ln>
          <a:effectLst>
            <a:glow rad="101600">
              <a:schemeClr val="bg1">
                <a:lumMod val="95000"/>
                <a:alpha val="60000"/>
              </a:schemeClr>
            </a:glow>
            <a:outerShdw blurRad="292100" dist="139700" dir="2700000" algn="tl" rotWithShape="0">
              <a:srgbClr val="333333">
                <a:alpha val="65000"/>
              </a:srgbClr>
            </a:outerShdw>
          </a:effectLst>
        </p:spPr>
      </p:pic>
      <p:pic>
        <p:nvPicPr>
          <p:cNvPr id="6" name="Image 5"/>
          <p:cNvPicPr/>
          <p:nvPr/>
        </p:nvPicPr>
        <p:blipFill rotWithShape="1">
          <a:blip r:embed="rId4" cstate="print">
            <a:extLst>
              <a:ext uri="{28A0092B-C50C-407E-A947-70E740481C1C}">
                <a14:useLocalDpi xmlns:a14="http://schemas.microsoft.com/office/drawing/2010/main" val="0"/>
              </a:ext>
            </a:extLst>
          </a:blip>
          <a:srcRect l="10197" t="13776" r="10656" b="13578"/>
          <a:stretch/>
        </p:blipFill>
        <p:spPr bwMode="auto">
          <a:xfrm>
            <a:off x="541351" y="8233460"/>
            <a:ext cx="1152525" cy="819785"/>
          </a:xfrm>
          <a:prstGeom prst="rect">
            <a:avLst/>
          </a:prstGeom>
          <a:solidFill>
            <a:schemeClr val="bg1"/>
          </a:solid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846023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8E457CF1-783D-9434-369F-4F0BDAA0E05B}"/>
              </a:ext>
            </a:extLst>
          </p:cNvPr>
          <p:cNvSpPr>
            <a:spLocks noGrp="1"/>
          </p:cNvSpPr>
          <p:nvPr>
            <p:ph type="title"/>
          </p:nvPr>
        </p:nvSpPr>
        <p:spPr>
          <a:xfrm>
            <a:off x="573632" y="927100"/>
            <a:ext cx="2779169" cy="7899761"/>
          </a:xfrm>
        </p:spPr>
        <p:txBody>
          <a:bodyPr/>
          <a:lstStyle/>
          <a:p>
            <a:pPr>
              <a:spcBef>
                <a:spcPts val="1200"/>
              </a:spcBef>
              <a:spcAft>
                <a:spcPts val="1800"/>
              </a:spcAft>
            </a:pPr>
            <a:r>
              <a:rPr lang="fr-FR" sz="1400" dirty="0"/>
              <a:t/>
            </a:r>
            <a:br>
              <a:rPr lang="fr-FR" sz="1400" dirty="0"/>
            </a:br>
            <a:r>
              <a:rPr lang="fr-FR" sz="1400" dirty="0"/>
              <a:t>La Responsabilité sociétale des entreprises est une méthode pour développer la performance globale de votre entreprise. Elle met l’accent sur les points de vue des parties prenantes, société et environnement. </a:t>
            </a:r>
            <a:br>
              <a:rPr lang="fr-FR" sz="1400" dirty="0"/>
            </a:br>
            <a:r>
              <a:rPr lang="fr-FR" sz="1400" dirty="0"/>
              <a:t/>
            </a:r>
            <a:br>
              <a:rPr lang="fr-FR" sz="1400" dirty="0"/>
            </a:br>
            <a:r>
              <a:rPr lang="fr-FR" sz="1400" dirty="0"/>
              <a:t>Via la RSE, l’objectif de l’entreprise est de contribuer au développement durable dans sa sphère d’influence, l’objectif du développement durable étant de satisfaire nos besoins en préservant la capacité des générations futures à satisfaire les leurs.</a:t>
            </a:r>
            <a:br>
              <a:rPr lang="fr-FR" sz="1400" dirty="0"/>
            </a:br>
            <a:r>
              <a:rPr lang="fr-FR" sz="1400" dirty="0"/>
              <a:t/>
            </a:r>
            <a:br>
              <a:rPr lang="fr-FR" sz="1400" dirty="0"/>
            </a:br>
            <a:r>
              <a:rPr lang="fr-FR" sz="1400" dirty="0"/>
              <a:t>Le développement durable couvre trois dimensions interdépendantes : économique, sociale et environnementale.</a:t>
            </a:r>
            <a:br>
              <a:rPr lang="fr-FR" sz="1400" dirty="0"/>
            </a:br>
            <a:r>
              <a:rPr lang="fr-FR" sz="1400" dirty="0"/>
              <a:t/>
            </a:r>
            <a:br>
              <a:rPr lang="fr-FR" sz="1400" dirty="0"/>
            </a:br>
            <a:r>
              <a:rPr lang="fr-FR" sz="1400" dirty="0"/>
              <a:t>Les sept questions centrales de la RSE sont liées : aux droits de l’homme ; aux relations et conditions de travail ; à l’environnement et à la biodiversité ; à la loyauté des pratiques ; aux consommateurs ; aux communautés et au développement local.</a:t>
            </a:r>
            <a:br>
              <a:rPr lang="fr-FR" sz="1400" dirty="0"/>
            </a:br>
            <a:r>
              <a:rPr lang="fr-FR" sz="1400" dirty="0"/>
              <a:t/>
            </a:r>
            <a:br>
              <a:rPr lang="fr-FR" sz="1400" dirty="0"/>
            </a:br>
            <a:r>
              <a:rPr lang="fr-FR" sz="1100" dirty="0"/>
              <a:t>Source : </a:t>
            </a:r>
            <a:r>
              <a:rPr lang="fr-FR" sz="1100" i="1" dirty="0">
                <a:solidFill>
                  <a:schemeClr val="bg1">
                    <a:lumMod val="95000"/>
                  </a:schemeClr>
                </a:solidFill>
                <a:hlinkClick r:id="rId2">
                  <a:extLst>
                    <a:ext uri="{A12FA001-AC4F-418D-AE19-62706E023703}">
                      <ahyp:hlinkClr xmlns:ahyp="http://schemas.microsoft.com/office/drawing/2018/hyperlinkcolor" xmlns="" val="tx"/>
                    </a:ext>
                  </a:extLst>
                </a:hlinkClick>
              </a:rPr>
              <a:t>ADEME – Responsabilité Sociétale des Entreprises</a:t>
            </a:r>
            <a:endParaRPr lang="fr-FR" sz="1100" i="1" dirty="0">
              <a:solidFill>
                <a:schemeClr val="bg1">
                  <a:lumMod val="95000"/>
                </a:schemeClr>
              </a:solidFill>
            </a:endParaRPr>
          </a:p>
        </p:txBody>
      </p:sp>
      <p:sp>
        <p:nvSpPr>
          <p:cNvPr id="3" name="Espace réservé du texte 2">
            <a:extLst>
              <a:ext uri="{FF2B5EF4-FFF2-40B4-BE49-F238E27FC236}">
                <a16:creationId xmlns:a16="http://schemas.microsoft.com/office/drawing/2014/main" xmlns="" id="{62333939-9958-4825-4C36-0BDC5FC4C30C}"/>
              </a:ext>
            </a:extLst>
          </p:cNvPr>
          <p:cNvSpPr>
            <a:spLocks noGrp="1"/>
          </p:cNvSpPr>
          <p:nvPr>
            <p:ph type="body" idx="1"/>
          </p:nvPr>
        </p:nvSpPr>
        <p:spPr>
          <a:xfrm>
            <a:off x="3352801" y="741549"/>
            <a:ext cx="2446679" cy="1023751"/>
          </a:xfrm>
        </p:spPr>
        <p:txBody>
          <a:bodyPr vert="horz" lIns="91440" tIns="45720" rIns="91440" bIns="45720" rtlCol="0" anchor="t">
            <a:normAutofit fontScale="92500" lnSpcReduction="10000"/>
          </a:bodyPr>
          <a:lstStyle/>
          <a:p>
            <a:r>
              <a:rPr lang="fr-FR" sz="2400" b="1" dirty="0"/>
              <a:t>S’engager dans une démarche RSE</a:t>
            </a:r>
            <a:endParaRPr lang="fr-FR" sz="1600" b="1" dirty="0"/>
          </a:p>
        </p:txBody>
      </p:sp>
      <p:sp>
        <p:nvSpPr>
          <p:cNvPr id="5" name="ZoneTexte 4">
            <a:extLst>
              <a:ext uri="{FF2B5EF4-FFF2-40B4-BE49-F238E27FC236}">
                <a16:creationId xmlns:a16="http://schemas.microsoft.com/office/drawing/2014/main" xmlns="" id="{F8CFD93F-F141-C8B3-17E7-900226E58751}"/>
              </a:ext>
            </a:extLst>
          </p:cNvPr>
          <p:cNvSpPr txBox="1"/>
          <p:nvPr/>
        </p:nvSpPr>
        <p:spPr>
          <a:xfrm>
            <a:off x="3536701" y="2049038"/>
            <a:ext cx="2781299" cy="6494085"/>
          </a:xfrm>
          <a:prstGeom prst="rect">
            <a:avLst/>
          </a:prstGeom>
          <a:noFill/>
        </p:spPr>
        <p:txBody>
          <a:bodyPr wrap="square" anchor="b">
            <a:spAutoFit/>
          </a:bodyPr>
          <a:lstStyle/>
          <a:p>
            <a:pPr marL="266700" indent="-266700" algn="just">
              <a:buFont typeface="Wingdings" panose="05000000000000000000" pitchFamily="2" charset="2"/>
              <a:buChar char="q"/>
            </a:pPr>
            <a:r>
              <a:rPr lang="fr-FR" sz="1300" dirty="0">
                <a:solidFill>
                  <a:schemeClr val="accent4"/>
                </a:solidFill>
              </a:rPr>
              <a:t>Réaliser son autodiagnostic</a:t>
            </a:r>
            <a:r>
              <a:rPr lang="fr-FR" sz="1300" dirty="0">
                <a:solidFill>
                  <a:srgbClr val="FF0000"/>
                </a:solidFill>
              </a:rPr>
              <a:t> </a:t>
            </a:r>
            <a:r>
              <a:rPr lang="fr-FR" sz="1300" dirty="0">
                <a:solidFill>
                  <a:schemeClr val="accent4"/>
                </a:solidFill>
              </a:rPr>
              <a:t>en répondant aux questions suivantes : des actions RSE ont-elles été entreprises dans mon institut ? Que faudrait-il améliorer en priorité ? Quels sont les freins potentiels ? </a:t>
            </a:r>
          </a:p>
          <a:p>
            <a:pPr marL="266700" indent="-266700" algn="just">
              <a:buFont typeface="Wingdings" panose="05000000000000000000" pitchFamily="2" charset="2"/>
              <a:buChar char="q"/>
            </a:pPr>
            <a:endParaRPr lang="fr-FR" sz="1300" dirty="0">
              <a:solidFill>
                <a:schemeClr val="accent4"/>
              </a:solidFill>
            </a:endParaRPr>
          </a:p>
          <a:p>
            <a:pPr marL="266700" indent="-266700" algn="just">
              <a:buFont typeface="Wingdings" panose="05000000000000000000" pitchFamily="2" charset="2"/>
              <a:buChar char="q"/>
            </a:pPr>
            <a:r>
              <a:rPr lang="fr-FR" sz="1300" dirty="0">
                <a:solidFill>
                  <a:schemeClr val="accent4"/>
                </a:solidFill>
              </a:rPr>
              <a:t>Définir son plan d'actions en définissant ses objectifs sur le plan social, économique et environnemental.</a:t>
            </a:r>
          </a:p>
          <a:p>
            <a:pPr marL="266700" indent="-266700" algn="just">
              <a:buFont typeface="Wingdings" panose="05000000000000000000" pitchFamily="2" charset="2"/>
              <a:buChar char="q"/>
            </a:pPr>
            <a:endParaRPr lang="fr-FR" sz="1300" dirty="0">
              <a:solidFill>
                <a:schemeClr val="accent4"/>
              </a:solidFill>
            </a:endParaRPr>
          </a:p>
          <a:p>
            <a:pPr marL="266700" indent="-266700" algn="just">
              <a:buFont typeface="Wingdings" panose="05000000000000000000" pitchFamily="2" charset="2"/>
              <a:buChar char="q"/>
            </a:pPr>
            <a:r>
              <a:rPr lang="fr-FR" sz="1300" dirty="0">
                <a:solidFill>
                  <a:schemeClr val="accent4"/>
                </a:solidFill>
              </a:rPr>
              <a:t>Engager les parties prenantes en impliquant ses équipes dans l’élaboration de son plan d’actions et les sensibiliser à l’impact de ces mesures.</a:t>
            </a:r>
          </a:p>
          <a:p>
            <a:pPr marL="266700" indent="-266700" algn="just">
              <a:buFont typeface="Wingdings" panose="05000000000000000000" pitchFamily="2" charset="2"/>
              <a:buChar char="q"/>
            </a:pPr>
            <a:endParaRPr lang="fr-FR" sz="1300" dirty="0">
              <a:solidFill>
                <a:schemeClr val="accent4"/>
              </a:solidFill>
            </a:endParaRPr>
          </a:p>
          <a:p>
            <a:pPr marL="266700" indent="-266700" algn="just">
              <a:buFont typeface="Wingdings" panose="05000000000000000000" pitchFamily="2" charset="2"/>
              <a:buChar char="q"/>
            </a:pPr>
            <a:r>
              <a:rPr lang="fr-FR" sz="1300" dirty="0">
                <a:solidFill>
                  <a:schemeClr val="accent4"/>
                </a:solidFill>
              </a:rPr>
              <a:t>Communiquer sur son engagement auprès de ses collaborateurs, clients, fournisseurs, prestataires, partenaires, investisseurs… sur ses pratiques responsables et sur ses valeurs.</a:t>
            </a:r>
          </a:p>
          <a:p>
            <a:pPr marL="266700" indent="-266700" algn="just">
              <a:buFont typeface="Wingdings" panose="05000000000000000000" pitchFamily="2" charset="2"/>
              <a:buChar char="q"/>
            </a:pPr>
            <a:endParaRPr lang="fr-FR" sz="1300" dirty="0">
              <a:solidFill>
                <a:schemeClr val="accent4"/>
              </a:solidFill>
            </a:endParaRPr>
          </a:p>
          <a:p>
            <a:pPr marL="266700" indent="-266700" algn="just">
              <a:buFont typeface="Wingdings" panose="05000000000000000000" pitchFamily="2" charset="2"/>
              <a:buChar char="q"/>
            </a:pPr>
            <a:r>
              <a:rPr lang="fr-FR" sz="1300" dirty="0">
                <a:solidFill>
                  <a:schemeClr val="accent4"/>
                </a:solidFill>
              </a:rPr>
              <a:t>Valoriser son action dans le cadre d'une labellisation.</a:t>
            </a:r>
          </a:p>
        </p:txBody>
      </p:sp>
      <p:pic>
        <p:nvPicPr>
          <p:cNvPr id="6" name="Graphique 5" descr="Main ouverte avec une plante avec un remplissage uni">
            <a:extLst>
              <a:ext uri="{FF2B5EF4-FFF2-40B4-BE49-F238E27FC236}">
                <a16:creationId xmlns:a16="http://schemas.microsoft.com/office/drawing/2014/main" xmlns="" id="{7D2AFF3B-B8E9-1596-A7CE-BA3B712AC27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5793099" y="1079138"/>
            <a:ext cx="534911" cy="534911"/>
          </a:xfrm>
          <a:prstGeom prst="rect">
            <a:avLst/>
          </a:prstGeom>
        </p:spPr>
      </p:pic>
      <p:sp>
        <p:nvSpPr>
          <p:cNvPr id="4" name="ZoneTexte 3">
            <a:extLst>
              <a:ext uri="{FF2B5EF4-FFF2-40B4-BE49-F238E27FC236}">
                <a16:creationId xmlns:a16="http://schemas.microsoft.com/office/drawing/2014/main" xmlns="" id="{0A58674A-8B38-926D-A5F7-A2D5847BB17C}"/>
              </a:ext>
            </a:extLst>
          </p:cNvPr>
          <p:cNvSpPr txBox="1">
            <a:spLocks/>
          </p:cNvSpPr>
          <p:nvPr/>
        </p:nvSpPr>
        <p:spPr>
          <a:xfrm>
            <a:off x="6318000" y="9366000"/>
            <a:ext cx="540000" cy="540000"/>
          </a:xfrm>
          <a:prstGeom prst="rect">
            <a:avLst/>
          </a:prstGeom>
          <a:noFill/>
        </p:spPr>
        <p:txBody>
          <a:bodyPr wrap="square" rtlCol="0" anchor="ctr">
            <a:noAutofit/>
          </a:bodyPr>
          <a:lstStyle/>
          <a:p>
            <a:pPr algn="ctr"/>
            <a:r>
              <a:rPr lang="fr-FR" sz="1400" dirty="0">
                <a:solidFill>
                  <a:schemeClr val="tx1">
                    <a:lumMod val="50000"/>
                    <a:lumOff val="50000"/>
                  </a:schemeClr>
                </a:solidFill>
              </a:rPr>
              <a:t>9</a:t>
            </a:r>
          </a:p>
        </p:txBody>
      </p:sp>
    </p:spTree>
    <p:extLst>
      <p:ext uri="{BB962C8B-B14F-4D97-AF65-F5344CB8AC3E}">
        <p14:creationId xmlns:p14="http://schemas.microsoft.com/office/powerpoint/2010/main" val="36918844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Connecteur droit 15">
            <a:extLst>
              <a:ext uri="{FF2B5EF4-FFF2-40B4-BE49-F238E27FC236}">
                <a16:creationId xmlns:a16="http://schemas.microsoft.com/office/drawing/2014/main" xmlns="" id="{1241AB7F-3F2C-DD15-48B5-A44B48ED326D}"/>
              </a:ext>
            </a:extLst>
          </p:cNvPr>
          <p:cNvCxnSpPr>
            <a:cxnSpLocks/>
          </p:cNvCxnSpPr>
          <p:nvPr/>
        </p:nvCxnSpPr>
        <p:spPr>
          <a:xfrm>
            <a:off x="1410765" y="5192709"/>
            <a:ext cx="4036470" cy="0"/>
          </a:xfrm>
          <a:prstGeom prst="line">
            <a:avLst/>
          </a:prstGeom>
        </p:spPr>
        <p:style>
          <a:lnRef idx="3">
            <a:schemeClr val="accent4"/>
          </a:lnRef>
          <a:fillRef idx="0">
            <a:schemeClr val="accent4"/>
          </a:fillRef>
          <a:effectRef idx="2">
            <a:schemeClr val="accent4"/>
          </a:effectRef>
          <a:fontRef idx="minor">
            <a:schemeClr val="tx1"/>
          </a:fontRef>
        </p:style>
      </p:cxnSp>
      <p:pic>
        <p:nvPicPr>
          <p:cNvPr id="2" name="Picture 4" descr="Quel Label RSE pour mon entreprise ?">
            <a:extLst>
              <a:ext uri="{FF2B5EF4-FFF2-40B4-BE49-F238E27FC236}">
                <a16:creationId xmlns:a16="http://schemas.microsoft.com/office/drawing/2014/main" xmlns="" id="{13CC043D-6C21-E270-809D-5DDF9727532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9614" y="747585"/>
            <a:ext cx="5593479" cy="1130101"/>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xmlns="" id="{C1E1895E-41A1-ED06-7AAB-BE5720AC6E10}"/>
              </a:ext>
            </a:extLst>
          </p:cNvPr>
          <p:cNvSpPr txBox="1"/>
          <p:nvPr/>
        </p:nvSpPr>
        <p:spPr>
          <a:xfrm>
            <a:off x="302604" y="1877686"/>
            <a:ext cx="5998395" cy="3170099"/>
          </a:xfrm>
          <a:prstGeom prst="rect">
            <a:avLst/>
          </a:prstGeom>
          <a:noFill/>
        </p:spPr>
        <p:txBody>
          <a:bodyPr wrap="square">
            <a:spAutoFit/>
          </a:bodyPr>
          <a:lstStyle/>
          <a:p>
            <a:pPr algn="just"/>
            <a:r>
              <a:rPr lang="fr-FR" sz="2000" b="1" cap="all" dirty="0">
                <a:solidFill>
                  <a:schemeClr val="accent1"/>
                </a:solidFill>
              </a:rPr>
              <a:t>S’engager dans une démarche RSE </a:t>
            </a:r>
          </a:p>
          <a:p>
            <a:pPr algn="just"/>
            <a:r>
              <a:rPr lang="fr-FR" sz="2000" b="1" cap="all" dirty="0">
                <a:solidFill>
                  <a:schemeClr val="accent1"/>
                </a:solidFill>
              </a:rPr>
              <a:t>Les Labels généralistes </a:t>
            </a:r>
          </a:p>
          <a:p>
            <a:pPr algn="just"/>
            <a:endParaRPr lang="fr-FR" sz="1300" dirty="0">
              <a:solidFill>
                <a:schemeClr val="accent4"/>
              </a:solidFill>
            </a:endParaRPr>
          </a:p>
          <a:p>
            <a:pPr algn="just"/>
            <a:r>
              <a:rPr lang="fr-FR" sz="1300" dirty="0">
                <a:solidFill>
                  <a:schemeClr val="accent4"/>
                </a:solidFill>
              </a:rPr>
              <a:t>Ils s’adressent à tout type d’entreprise, sans distinction de secteur. </a:t>
            </a:r>
          </a:p>
          <a:p>
            <a:pPr algn="just"/>
            <a:endParaRPr lang="fr-FR" sz="1300" dirty="0">
              <a:solidFill>
                <a:schemeClr val="accent4"/>
              </a:solidFill>
            </a:endParaRPr>
          </a:p>
          <a:p>
            <a:pPr algn="just"/>
            <a:r>
              <a:rPr lang="fr-FR" sz="1300" dirty="0">
                <a:solidFill>
                  <a:schemeClr val="accent4"/>
                </a:solidFill>
              </a:rPr>
              <a:t>Leur référentiel est basé sur l’ISO 26000 et bien que des déclinaisons de référentiels existent parfois selon le secteur, le label obtenu est le même pour toutes les entreprises. </a:t>
            </a:r>
          </a:p>
          <a:p>
            <a:pPr algn="just"/>
            <a:endParaRPr lang="fr-FR" sz="1300" dirty="0">
              <a:solidFill>
                <a:schemeClr val="accent4"/>
              </a:solidFill>
            </a:endParaRPr>
          </a:p>
          <a:p>
            <a:pPr algn="just"/>
            <a:r>
              <a:rPr lang="fr-FR" sz="1300" dirty="0">
                <a:solidFill>
                  <a:schemeClr val="accent4"/>
                </a:solidFill>
              </a:rPr>
              <a:t>Exemples de labels généralistes : </a:t>
            </a:r>
          </a:p>
          <a:p>
            <a:pPr marL="257175" indent="-257175" defTabSz="342900">
              <a:spcBef>
                <a:spcPts val="750"/>
              </a:spcBef>
              <a:buClr>
                <a:schemeClr val="accent1"/>
              </a:buClr>
              <a:buSzPct val="80000"/>
              <a:buFont typeface="Wingdings 3" charset="2"/>
              <a:buChar char=""/>
            </a:pPr>
            <a:r>
              <a:rPr lang="fr-FR" sz="1200" i="1" dirty="0">
                <a:solidFill>
                  <a:srgbClr val="0070C0"/>
                </a:solidFill>
                <a:hlinkClick r:id="rId3">
                  <a:extLst>
                    <a:ext uri="{A12FA001-AC4F-418D-AE19-62706E023703}">
                      <ahyp:hlinkClr xmlns:ahyp="http://schemas.microsoft.com/office/drawing/2018/hyperlinkcolor" xmlns="" val="tx"/>
                    </a:ext>
                  </a:extLst>
                </a:hlinkClick>
              </a:rPr>
              <a:t>Label Engagé RSE</a:t>
            </a:r>
            <a:r>
              <a:rPr lang="fr-FR" sz="1200" i="1" dirty="0">
                <a:solidFill>
                  <a:srgbClr val="0070C0"/>
                </a:solidFill>
              </a:rPr>
              <a:t> (Afnor Certification) </a:t>
            </a:r>
          </a:p>
          <a:p>
            <a:pPr marL="257175" indent="-257175" defTabSz="342900">
              <a:spcBef>
                <a:spcPts val="750"/>
              </a:spcBef>
              <a:buClr>
                <a:schemeClr val="accent1"/>
              </a:buClr>
              <a:buSzPct val="80000"/>
              <a:buFont typeface="Wingdings 3" charset="2"/>
              <a:buChar char=""/>
            </a:pPr>
            <a:r>
              <a:rPr lang="fr-FR" sz="1200" i="1" dirty="0">
                <a:solidFill>
                  <a:srgbClr val="0070C0"/>
                </a:solidFill>
                <a:hlinkClick r:id="rId4">
                  <a:extLst>
                    <a:ext uri="{A12FA001-AC4F-418D-AE19-62706E023703}">
                      <ahyp:hlinkClr xmlns:ahyp="http://schemas.microsoft.com/office/drawing/2018/hyperlinkcolor" xmlns="" val="tx"/>
                    </a:ext>
                  </a:extLst>
                </a:hlinkClick>
              </a:rPr>
              <a:t>Label Lucie 26000 </a:t>
            </a:r>
            <a:r>
              <a:rPr lang="fr-FR" sz="1200" i="1" dirty="0">
                <a:solidFill>
                  <a:srgbClr val="0070C0"/>
                </a:solidFill>
              </a:rPr>
              <a:t>(Agence Lucie) </a:t>
            </a:r>
          </a:p>
          <a:p>
            <a:pPr marL="257175" indent="-257175" defTabSz="342900">
              <a:spcBef>
                <a:spcPts val="750"/>
              </a:spcBef>
              <a:buClr>
                <a:schemeClr val="accent1"/>
              </a:buClr>
              <a:buSzPct val="80000"/>
              <a:buFont typeface="Wingdings 3" charset="2"/>
              <a:buChar char=""/>
            </a:pPr>
            <a:r>
              <a:rPr lang="fr-FR" sz="1200" i="1" dirty="0">
                <a:solidFill>
                  <a:srgbClr val="0070C0"/>
                </a:solidFill>
                <a:hlinkClick r:id="rId5">
                  <a:extLst>
                    <a:ext uri="{A12FA001-AC4F-418D-AE19-62706E023703}">
                      <ahyp:hlinkClr xmlns:ahyp="http://schemas.microsoft.com/office/drawing/2018/hyperlinkcolor" xmlns="" val="tx"/>
                    </a:ext>
                  </a:extLst>
                </a:hlinkClick>
              </a:rPr>
              <a:t>Label PME+</a:t>
            </a:r>
            <a:r>
              <a:rPr lang="fr-FR" sz="1200" i="1" dirty="0">
                <a:solidFill>
                  <a:srgbClr val="0070C0"/>
                </a:solidFill>
              </a:rPr>
              <a:t> (Fédération des entreprises et entrepreneurs de France)…</a:t>
            </a:r>
          </a:p>
        </p:txBody>
      </p:sp>
      <p:sp>
        <p:nvSpPr>
          <p:cNvPr id="6" name="ZoneTexte 5">
            <a:extLst>
              <a:ext uri="{FF2B5EF4-FFF2-40B4-BE49-F238E27FC236}">
                <a16:creationId xmlns:a16="http://schemas.microsoft.com/office/drawing/2014/main" xmlns="" id="{53C4FDFE-36E9-D576-68E3-6BC67F409184}"/>
              </a:ext>
            </a:extLst>
          </p:cNvPr>
          <p:cNvSpPr txBox="1"/>
          <p:nvPr/>
        </p:nvSpPr>
        <p:spPr>
          <a:xfrm>
            <a:off x="302604" y="5337634"/>
            <a:ext cx="5998395" cy="3447098"/>
          </a:xfrm>
          <a:prstGeom prst="rect">
            <a:avLst/>
          </a:prstGeom>
          <a:noFill/>
        </p:spPr>
        <p:txBody>
          <a:bodyPr wrap="square">
            <a:spAutoFit/>
          </a:bodyPr>
          <a:lstStyle/>
          <a:p>
            <a:pPr algn="r"/>
            <a:r>
              <a:rPr lang="fr-FR" sz="2000" b="1" cap="all" dirty="0">
                <a:solidFill>
                  <a:schemeClr val="accent1"/>
                </a:solidFill>
              </a:rPr>
              <a:t>Label sectoriel</a:t>
            </a:r>
          </a:p>
          <a:p>
            <a:pPr algn="r"/>
            <a:endParaRPr lang="fr-FR" sz="1600" b="1" dirty="0">
              <a:solidFill>
                <a:schemeClr val="accent4"/>
              </a:solidFill>
            </a:endParaRPr>
          </a:p>
          <a:p>
            <a:pPr marL="1704975" algn="just"/>
            <a:r>
              <a:rPr lang="fr-FR" sz="1400" dirty="0">
                <a:solidFill>
                  <a:schemeClr val="accent4"/>
                </a:solidFill>
              </a:rPr>
              <a:t>Présenté sous la forme d’un label RSE « </a:t>
            </a:r>
            <a:r>
              <a:rPr lang="fr-FR" sz="1400" b="1" dirty="0">
                <a:solidFill>
                  <a:schemeClr val="accent2">
                    <a:lumMod val="75000"/>
                  </a:schemeClr>
                </a:solidFill>
                <a:hlinkClick r:id="rId6">
                  <a:extLst>
                    <a:ext uri="{A12FA001-AC4F-418D-AE19-62706E023703}">
                      <ahyp:hlinkClr xmlns:ahyp="http://schemas.microsoft.com/office/drawing/2018/hyperlinkcolor" xmlns="" val="tx"/>
                    </a:ext>
                  </a:extLst>
                </a:hlinkClick>
              </a:rPr>
              <a:t>Institut responsable pour une beauté durable</a:t>
            </a:r>
            <a:r>
              <a:rPr lang="fr-FR" sz="1400" b="1" dirty="0">
                <a:solidFill>
                  <a:schemeClr val="accent2">
                    <a:lumMod val="75000"/>
                  </a:schemeClr>
                </a:solidFill>
              </a:rPr>
              <a:t> </a:t>
            </a:r>
            <a:r>
              <a:rPr lang="fr-FR" sz="1400" dirty="0">
                <a:solidFill>
                  <a:schemeClr val="accent4"/>
                </a:solidFill>
              </a:rPr>
              <a:t>», ce parcours spécifique à la branche des instituts de beauté et SPA a été élaboré par la Fédération CNAIB-SPA et un cabinet spécialisé pour valoriser l’engagement et le savoir-faire des professionnels de la beauté.</a:t>
            </a:r>
          </a:p>
          <a:p>
            <a:pPr algn="just"/>
            <a:endParaRPr lang="fr-FR" sz="1400" dirty="0">
              <a:solidFill>
                <a:schemeClr val="accent4"/>
              </a:solidFill>
            </a:endParaRPr>
          </a:p>
          <a:p>
            <a:pPr algn="just"/>
            <a:r>
              <a:rPr lang="fr-FR" sz="1400" dirty="0">
                <a:solidFill>
                  <a:schemeClr val="accent4"/>
                </a:solidFill>
              </a:rPr>
              <a:t>La grille d’évaluation de ce label rassemble et harmonise au niveau national les critères RSE spécifiques aux instituts de beauté.</a:t>
            </a:r>
          </a:p>
          <a:p>
            <a:pPr algn="just"/>
            <a:endParaRPr lang="fr-FR" sz="1400" dirty="0">
              <a:solidFill>
                <a:schemeClr val="accent4"/>
              </a:solidFill>
            </a:endParaRPr>
          </a:p>
          <a:p>
            <a:pPr algn="just"/>
            <a:r>
              <a:rPr lang="fr-FR" sz="1400" dirty="0">
                <a:solidFill>
                  <a:schemeClr val="accent4"/>
                </a:solidFill>
              </a:rPr>
              <a:t>Atout commercial non négligeable et gage d’un engagement réel, ce label s’obtient aux termes d’un parcours de deux jours. </a:t>
            </a:r>
          </a:p>
        </p:txBody>
      </p:sp>
      <p:pic>
        <p:nvPicPr>
          <p:cNvPr id="5" name="Image 4">
            <a:extLst>
              <a:ext uri="{FF2B5EF4-FFF2-40B4-BE49-F238E27FC236}">
                <a16:creationId xmlns:a16="http://schemas.microsoft.com/office/drawing/2014/main" xmlns="" id="{731C1D53-CFD9-16A5-48C2-63419D679247}"/>
              </a:ext>
            </a:extLst>
          </p:cNvPr>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02604" y="5917520"/>
            <a:ext cx="1659547" cy="1656983"/>
          </a:xfrm>
          <a:prstGeom prst="rect">
            <a:avLst/>
          </a:prstGeom>
        </p:spPr>
      </p:pic>
      <p:graphicFrame>
        <p:nvGraphicFramePr>
          <p:cNvPr id="7" name="Diagramme 6">
            <a:extLst>
              <a:ext uri="{FF2B5EF4-FFF2-40B4-BE49-F238E27FC236}">
                <a16:creationId xmlns:a16="http://schemas.microsoft.com/office/drawing/2014/main" xmlns="" id="{BFDF0512-34F1-A02E-BAD4-816FB79D0AA4}"/>
              </a:ext>
            </a:extLst>
          </p:cNvPr>
          <p:cNvGraphicFramePr/>
          <p:nvPr>
            <p:extLst>
              <p:ext uri="{D42A27DB-BD31-4B8C-83A1-F6EECF244321}">
                <p14:modId xmlns:p14="http://schemas.microsoft.com/office/powerpoint/2010/main" val="445368717"/>
              </p:ext>
            </p:extLst>
          </p:nvPr>
        </p:nvGraphicFramePr>
        <p:xfrm>
          <a:off x="302604" y="8929656"/>
          <a:ext cx="6136296" cy="69840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 name="ZoneTexte 2">
            <a:extLst>
              <a:ext uri="{FF2B5EF4-FFF2-40B4-BE49-F238E27FC236}">
                <a16:creationId xmlns:a16="http://schemas.microsoft.com/office/drawing/2014/main" xmlns="" id="{716509BE-8586-EC8B-4BF1-F2542A283AC1}"/>
              </a:ext>
            </a:extLst>
          </p:cNvPr>
          <p:cNvSpPr txBox="1">
            <a:spLocks/>
          </p:cNvSpPr>
          <p:nvPr/>
        </p:nvSpPr>
        <p:spPr>
          <a:xfrm>
            <a:off x="6318000" y="9366000"/>
            <a:ext cx="540000" cy="540000"/>
          </a:xfrm>
          <a:prstGeom prst="rect">
            <a:avLst/>
          </a:prstGeom>
          <a:noFill/>
        </p:spPr>
        <p:txBody>
          <a:bodyPr wrap="square" rtlCol="0" anchor="ctr">
            <a:noAutofit/>
          </a:bodyPr>
          <a:lstStyle/>
          <a:p>
            <a:pPr algn="ctr"/>
            <a:r>
              <a:rPr lang="fr-FR" sz="1400" dirty="0">
                <a:solidFill>
                  <a:schemeClr val="tx1">
                    <a:lumMod val="50000"/>
                    <a:lumOff val="50000"/>
                  </a:schemeClr>
                </a:solidFill>
              </a:rPr>
              <a:t>10</a:t>
            </a:r>
          </a:p>
        </p:txBody>
      </p:sp>
    </p:spTree>
    <p:extLst>
      <p:ext uri="{BB962C8B-B14F-4D97-AF65-F5344CB8AC3E}">
        <p14:creationId xmlns:p14="http://schemas.microsoft.com/office/powerpoint/2010/main" val="3023783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9F4AB449-1983-E0AA-00F7-C4D21D755F98}"/>
              </a:ext>
            </a:extLst>
          </p:cNvPr>
          <p:cNvSpPr>
            <a:spLocks noGrp="1"/>
          </p:cNvSpPr>
          <p:nvPr>
            <p:ph type="title"/>
          </p:nvPr>
        </p:nvSpPr>
        <p:spPr>
          <a:xfrm>
            <a:off x="480060" y="813000"/>
            <a:ext cx="2820671" cy="8280000"/>
          </a:xfrm>
        </p:spPr>
        <p:txBody>
          <a:bodyPr/>
          <a:lstStyle/>
          <a:p>
            <a:r>
              <a:rPr lang="fr-FR" sz="1400" dirty="0">
                <a:solidFill>
                  <a:schemeClr val="tx1">
                    <a:lumMod val="10000"/>
                    <a:lumOff val="90000"/>
                  </a:schemeClr>
                </a:solidFill>
              </a:rPr>
              <a:t>Il existe de nombreuses plateformes qui recensent les aides et accompagnements destinés aux entreprises qui s'engagent dans la transition écologique :</a:t>
            </a:r>
            <a:br>
              <a:rPr lang="fr-FR" sz="1400" dirty="0">
                <a:solidFill>
                  <a:schemeClr val="tx1">
                    <a:lumMod val="10000"/>
                    <a:lumOff val="90000"/>
                  </a:schemeClr>
                </a:solidFill>
              </a:rPr>
            </a:br>
            <a:r>
              <a:rPr lang="fr-FR" sz="1400" dirty="0">
                <a:solidFill>
                  <a:schemeClr val="tx1">
                    <a:lumMod val="10000"/>
                    <a:lumOff val="90000"/>
                  </a:schemeClr>
                </a:solidFill>
              </a:rPr>
              <a:t/>
            </a:r>
            <a:br>
              <a:rPr lang="fr-FR" sz="1400" dirty="0">
                <a:solidFill>
                  <a:schemeClr val="tx1">
                    <a:lumMod val="10000"/>
                    <a:lumOff val="90000"/>
                  </a:schemeClr>
                </a:solidFill>
              </a:rPr>
            </a:br>
            <a:r>
              <a:rPr lang="fr-FR" sz="1400" dirty="0">
                <a:solidFill>
                  <a:schemeClr val="tx1">
                    <a:lumMod val="10000"/>
                    <a:lumOff val="90000"/>
                  </a:schemeClr>
                </a:solidFill>
              </a:rPr>
              <a:t/>
            </a:r>
            <a:br>
              <a:rPr lang="fr-FR" sz="1400" dirty="0">
                <a:solidFill>
                  <a:schemeClr val="tx1">
                    <a:lumMod val="10000"/>
                    <a:lumOff val="90000"/>
                  </a:schemeClr>
                </a:solidFill>
              </a:rPr>
            </a:br>
            <a:r>
              <a:rPr lang="fr-FR" sz="1400" dirty="0">
                <a:solidFill>
                  <a:schemeClr val="tx1">
                    <a:lumMod val="10000"/>
                    <a:lumOff val="90000"/>
                  </a:schemeClr>
                </a:solidFill>
                <a:sym typeface="Wingdings" panose="05000000000000000000" pitchFamily="2" charset="2"/>
              </a:rPr>
              <a:t> </a:t>
            </a:r>
            <a:r>
              <a:rPr lang="fr-FR" sz="1400" b="0" i="0" dirty="0">
                <a:solidFill>
                  <a:schemeClr val="tx1">
                    <a:lumMod val="10000"/>
                    <a:lumOff val="90000"/>
                  </a:schemeClr>
                </a:solidFill>
                <a:effectLst/>
              </a:rPr>
              <a:t>La plateforme publique </a:t>
            </a:r>
            <a:r>
              <a:rPr lang="fr-FR" sz="1400" b="1" i="1" u="sng" dirty="0">
                <a:solidFill>
                  <a:schemeClr val="tx1">
                    <a:lumMod val="10000"/>
                    <a:lumOff val="90000"/>
                  </a:schemeClr>
                </a:solidFill>
                <a:effectLst/>
                <a:hlinkClick r:id="rId2" tooltip="« mission-transition-ecologique.beta.gouv.fr » dans une nouvelle fenêtre">
                  <a:extLst>
                    <a:ext uri="{A12FA001-AC4F-418D-AE19-62706E023703}">
                      <ahyp:hlinkClr xmlns:ahyp="http://schemas.microsoft.com/office/drawing/2018/hyperlinkcolor" xmlns="" val="tx"/>
                    </a:ext>
                  </a:extLst>
                </a:hlinkClick>
              </a:rPr>
              <a:t>Mission transition écologique</a:t>
            </a:r>
            <a:r>
              <a:rPr lang="fr-FR" sz="1400" b="1" i="1" dirty="0">
                <a:solidFill>
                  <a:schemeClr val="tx1">
                    <a:lumMod val="10000"/>
                    <a:lumOff val="90000"/>
                  </a:schemeClr>
                </a:solidFill>
                <a:effectLst/>
              </a:rPr>
              <a:t> </a:t>
            </a:r>
            <a:r>
              <a:rPr lang="fr-FR" sz="1400" b="0" i="0" dirty="0">
                <a:solidFill>
                  <a:schemeClr val="tx1">
                    <a:lumMod val="10000"/>
                    <a:lumOff val="90000"/>
                  </a:schemeClr>
                </a:solidFill>
                <a:effectLst/>
              </a:rPr>
              <a:t>qui regroupe les dispositifs de financement et </a:t>
            </a:r>
            <a:r>
              <a:rPr lang="fr-FR" sz="1400" dirty="0">
                <a:solidFill>
                  <a:schemeClr val="tx1">
                    <a:lumMod val="10000"/>
                    <a:lumOff val="90000"/>
                  </a:schemeClr>
                </a:solidFill>
              </a:rPr>
              <a:t>d'accompagnement</a:t>
            </a:r>
            <a:br>
              <a:rPr lang="fr-FR" sz="1400" dirty="0">
                <a:solidFill>
                  <a:schemeClr val="tx1">
                    <a:lumMod val="10000"/>
                    <a:lumOff val="90000"/>
                  </a:schemeClr>
                </a:solidFill>
              </a:rPr>
            </a:br>
            <a:r>
              <a:rPr lang="fr-FR" sz="1400" dirty="0">
                <a:solidFill>
                  <a:schemeClr val="tx1">
                    <a:lumMod val="10000"/>
                    <a:lumOff val="90000"/>
                  </a:schemeClr>
                </a:solidFill>
              </a:rPr>
              <a:t/>
            </a:r>
            <a:br>
              <a:rPr lang="fr-FR" sz="1400" dirty="0">
                <a:solidFill>
                  <a:schemeClr val="tx1">
                    <a:lumMod val="10000"/>
                    <a:lumOff val="90000"/>
                  </a:schemeClr>
                </a:solidFill>
              </a:rPr>
            </a:br>
            <a:r>
              <a:rPr lang="fr-FR" sz="1400" dirty="0">
                <a:solidFill>
                  <a:schemeClr val="tx1">
                    <a:lumMod val="10000"/>
                    <a:lumOff val="90000"/>
                  </a:schemeClr>
                </a:solidFill>
              </a:rPr>
              <a:t/>
            </a:r>
            <a:br>
              <a:rPr lang="fr-FR" sz="1400" dirty="0">
                <a:solidFill>
                  <a:schemeClr val="tx1">
                    <a:lumMod val="10000"/>
                    <a:lumOff val="90000"/>
                  </a:schemeClr>
                </a:solidFill>
              </a:rPr>
            </a:br>
            <a:r>
              <a:rPr lang="fr-FR" sz="1400" dirty="0">
                <a:solidFill>
                  <a:schemeClr val="tx1">
                    <a:lumMod val="10000"/>
                    <a:lumOff val="90000"/>
                  </a:schemeClr>
                </a:solidFill>
                <a:sym typeface="Wingdings" panose="05000000000000000000" pitchFamily="2" charset="2"/>
              </a:rPr>
              <a:t> </a:t>
            </a:r>
            <a:r>
              <a:rPr lang="fr-FR" sz="1400" dirty="0">
                <a:solidFill>
                  <a:schemeClr val="tx1">
                    <a:lumMod val="10000"/>
                    <a:lumOff val="90000"/>
                  </a:schemeClr>
                </a:solidFill>
              </a:rPr>
              <a:t>Le service</a:t>
            </a:r>
            <a:r>
              <a:rPr lang="fr-FR" sz="1400" i="1" dirty="0">
                <a:solidFill>
                  <a:schemeClr val="tx1">
                    <a:lumMod val="10000"/>
                    <a:lumOff val="90000"/>
                  </a:schemeClr>
                </a:solidFill>
              </a:rPr>
              <a:t> </a:t>
            </a:r>
            <a:r>
              <a:rPr lang="fr-FR" sz="1400" b="1" i="1" dirty="0">
                <a:solidFill>
                  <a:schemeClr val="tx1">
                    <a:lumMod val="10000"/>
                    <a:lumOff val="90000"/>
                  </a:schemeClr>
                </a:solidFill>
                <a:hlinkClick r:id="rId3" tooltip="« place-des-entreprises.beta.gouv.fr » dans une nouvelle fenêtre">
                  <a:extLst>
                    <a:ext uri="{A12FA001-AC4F-418D-AE19-62706E023703}">
                      <ahyp:hlinkClr xmlns:ahyp="http://schemas.microsoft.com/office/drawing/2018/hyperlinkcolor" xmlns="" val="tx"/>
                    </a:ext>
                  </a:extLst>
                </a:hlinkClick>
              </a:rPr>
              <a:t>Place des entreprises</a:t>
            </a:r>
            <a:r>
              <a:rPr lang="fr-FR" sz="1400" b="1" i="1" dirty="0">
                <a:solidFill>
                  <a:schemeClr val="tx1">
                    <a:lumMod val="10000"/>
                    <a:lumOff val="90000"/>
                  </a:schemeClr>
                </a:solidFill>
              </a:rPr>
              <a:t> </a:t>
            </a:r>
            <a:r>
              <a:rPr lang="fr-FR" sz="1400" dirty="0">
                <a:solidFill>
                  <a:schemeClr val="tx1">
                    <a:lumMod val="10000"/>
                    <a:lumOff val="90000"/>
                  </a:schemeClr>
                </a:solidFill>
              </a:rPr>
              <a:t>qui rassemble partenaires publics et parapublics chargés d’accompagner les TPE et PME</a:t>
            </a:r>
            <a:br>
              <a:rPr lang="fr-FR" sz="1400" dirty="0">
                <a:solidFill>
                  <a:schemeClr val="tx1">
                    <a:lumMod val="10000"/>
                    <a:lumOff val="90000"/>
                  </a:schemeClr>
                </a:solidFill>
              </a:rPr>
            </a:br>
            <a:r>
              <a:rPr lang="fr-FR" sz="1400" dirty="0">
                <a:solidFill>
                  <a:schemeClr val="tx1">
                    <a:lumMod val="10000"/>
                    <a:lumOff val="90000"/>
                  </a:schemeClr>
                </a:solidFill>
              </a:rPr>
              <a:t/>
            </a:r>
            <a:br>
              <a:rPr lang="fr-FR" sz="1400" dirty="0">
                <a:solidFill>
                  <a:schemeClr val="tx1">
                    <a:lumMod val="10000"/>
                    <a:lumOff val="90000"/>
                  </a:schemeClr>
                </a:solidFill>
              </a:rPr>
            </a:br>
            <a:r>
              <a:rPr lang="fr-FR" sz="1400" dirty="0">
                <a:solidFill>
                  <a:schemeClr val="tx1">
                    <a:lumMod val="10000"/>
                    <a:lumOff val="90000"/>
                  </a:schemeClr>
                </a:solidFill>
              </a:rPr>
              <a:t/>
            </a:r>
            <a:br>
              <a:rPr lang="fr-FR" sz="1400" dirty="0">
                <a:solidFill>
                  <a:schemeClr val="tx1">
                    <a:lumMod val="10000"/>
                    <a:lumOff val="90000"/>
                  </a:schemeClr>
                </a:solidFill>
              </a:rPr>
            </a:br>
            <a:r>
              <a:rPr lang="fr-FR" sz="1400" dirty="0">
                <a:solidFill>
                  <a:schemeClr val="tx1">
                    <a:lumMod val="10000"/>
                    <a:lumOff val="90000"/>
                  </a:schemeClr>
                </a:solidFill>
                <a:sym typeface="Wingdings" panose="05000000000000000000" pitchFamily="2" charset="2"/>
              </a:rPr>
              <a:t> </a:t>
            </a:r>
            <a:r>
              <a:rPr lang="fr-FR" sz="1400" dirty="0">
                <a:solidFill>
                  <a:schemeClr val="tx1">
                    <a:lumMod val="10000"/>
                    <a:lumOff val="90000"/>
                  </a:schemeClr>
                </a:solidFill>
              </a:rPr>
              <a:t>La plateforme "</a:t>
            </a:r>
            <a:r>
              <a:rPr lang="fr-FR" sz="1400" b="1" i="1" dirty="0">
                <a:solidFill>
                  <a:schemeClr val="tx1">
                    <a:lumMod val="10000"/>
                    <a:lumOff val="90000"/>
                  </a:schemeClr>
                </a:solidFill>
                <a:hlinkClick r:id="rId4">
                  <a:extLst>
                    <a:ext uri="{A12FA001-AC4F-418D-AE19-62706E023703}">
                      <ahyp:hlinkClr xmlns:ahyp="http://schemas.microsoft.com/office/drawing/2018/hyperlinkcolor" xmlns="" val="tx"/>
                    </a:ext>
                  </a:extLst>
                </a:hlinkClick>
              </a:rPr>
              <a:t>Les entreprises s’engagent en faveur de la sobriété énergétique</a:t>
            </a:r>
            <a:r>
              <a:rPr lang="fr-FR" sz="1400" dirty="0">
                <a:solidFill>
                  <a:schemeClr val="tx1">
                    <a:lumMod val="10000"/>
                    <a:lumOff val="90000"/>
                  </a:schemeClr>
                </a:solidFill>
              </a:rPr>
              <a:t>" qui recense les engagements pris par différents secteurs d’activités pour réduire leur consommation</a:t>
            </a:r>
          </a:p>
        </p:txBody>
      </p:sp>
      <p:sp>
        <p:nvSpPr>
          <p:cNvPr id="19" name="ZoneTexte 18">
            <a:extLst>
              <a:ext uri="{FF2B5EF4-FFF2-40B4-BE49-F238E27FC236}">
                <a16:creationId xmlns:a16="http://schemas.microsoft.com/office/drawing/2014/main" xmlns="" id="{6B5CE67F-E7BE-1E57-14D4-9051CFE681D5}"/>
              </a:ext>
            </a:extLst>
          </p:cNvPr>
          <p:cNvSpPr txBox="1"/>
          <p:nvPr/>
        </p:nvSpPr>
        <p:spPr>
          <a:xfrm>
            <a:off x="3429000" y="1532483"/>
            <a:ext cx="2948940" cy="276999"/>
          </a:xfrm>
          <a:prstGeom prst="rect">
            <a:avLst/>
          </a:prstGeom>
          <a:solidFill>
            <a:schemeClr val="bg1"/>
          </a:solidFill>
        </p:spPr>
        <p:txBody>
          <a:bodyPr wrap="square">
            <a:spAutoFit/>
          </a:bodyPr>
          <a:lstStyle/>
          <a:p>
            <a:pPr algn="just"/>
            <a:endParaRPr lang="fr-FR" sz="1200" dirty="0"/>
          </a:p>
        </p:txBody>
      </p:sp>
      <p:pic>
        <p:nvPicPr>
          <p:cNvPr id="3" name="Graphique 2" descr="Ampoule et engrenage avec un remplissage uni">
            <a:extLst>
              <a:ext uri="{FF2B5EF4-FFF2-40B4-BE49-F238E27FC236}">
                <a16:creationId xmlns:a16="http://schemas.microsoft.com/office/drawing/2014/main" xmlns="" id="{4BE9AABA-38C4-6F82-903C-EB8837CF7F0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5800952" y="997813"/>
            <a:ext cx="526187" cy="526187"/>
          </a:xfrm>
          <a:prstGeom prst="rect">
            <a:avLst/>
          </a:prstGeom>
        </p:spPr>
      </p:pic>
      <p:sp>
        <p:nvSpPr>
          <p:cNvPr id="4" name="Espace réservé du texte 2">
            <a:extLst>
              <a:ext uri="{FF2B5EF4-FFF2-40B4-BE49-F238E27FC236}">
                <a16:creationId xmlns:a16="http://schemas.microsoft.com/office/drawing/2014/main" xmlns="" id="{1C6AD895-D14D-4CEB-5072-A131BCD1E161}"/>
              </a:ext>
            </a:extLst>
          </p:cNvPr>
          <p:cNvSpPr>
            <a:spLocks noGrp="1"/>
          </p:cNvSpPr>
          <p:nvPr>
            <p:ph type="body" idx="1"/>
          </p:nvPr>
        </p:nvSpPr>
        <p:spPr>
          <a:xfrm>
            <a:off x="3354273" y="665801"/>
            <a:ext cx="2446679" cy="1023751"/>
          </a:xfrm>
        </p:spPr>
        <p:txBody>
          <a:bodyPr vert="horz" lIns="91440" tIns="45720" rIns="91440" bIns="45720" rtlCol="0" anchor="t">
            <a:normAutofit/>
          </a:bodyPr>
          <a:lstStyle/>
          <a:p>
            <a:r>
              <a:rPr lang="fr-FR" sz="2000" b="1" dirty="0"/>
              <a:t>Des dispositifs pour vous aider</a:t>
            </a:r>
          </a:p>
        </p:txBody>
      </p:sp>
      <p:sp>
        <p:nvSpPr>
          <p:cNvPr id="9" name="ZoneTexte 8">
            <a:extLst>
              <a:ext uri="{FF2B5EF4-FFF2-40B4-BE49-F238E27FC236}">
                <a16:creationId xmlns:a16="http://schemas.microsoft.com/office/drawing/2014/main" xmlns="" id="{8833114D-7E5C-48D4-947E-784F3684B4E9}"/>
              </a:ext>
            </a:extLst>
          </p:cNvPr>
          <p:cNvSpPr txBox="1"/>
          <p:nvPr/>
        </p:nvSpPr>
        <p:spPr>
          <a:xfrm>
            <a:off x="3514726" y="2246816"/>
            <a:ext cx="2880000" cy="2693045"/>
          </a:xfrm>
          <a:prstGeom prst="rect">
            <a:avLst/>
          </a:prstGeom>
          <a:noFill/>
        </p:spPr>
        <p:txBody>
          <a:bodyPr wrap="square">
            <a:spAutoFit/>
          </a:bodyPr>
          <a:lstStyle/>
          <a:p>
            <a:pPr algn="just"/>
            <a:r>
              <a:rPr lang="fr-FR" sz="1300" dirty="0">
                <a:solidFill>
                  <a:schemeClr val="accent4"/>
                </a:solidFill>
              </a:rPr>
              <a:t>Un conseiller de votre </a:t>
            </a:r>
            <a:r>
              <a:rPr lang="fr-FR" sz="1300" i="1" dirty="0">
                <a:solidFill>
                  <a:schemeClr val="accent4"/>
                </a:solidFill>
                <a:hlinkClick r:id="rId7" tooltip="« cma-france.fr » dans une nouvelle fenêtre">
                  <a:extLst>
                    <a:ext uri="{A12FA001-AC4F-418D-AE19-62706E023703}">
                      <ahyp:hlinkClr xmlns:ahyp="http://schemas.microsoft.com/office/drawing/2018/hyperlinkcolor" xmlns="" val="tx"/>
                    </a:ext>
                  </a:extLst>
                </a:hlinkClick>
              </a:rPr>
              <a:t>Chambre des métiers et de l’artisanat (CMA)</a:t>
            </a:r>
            <a:r>
              <a:rPr lang="fr-FR" sz="1300" i="1" dirty="0">
                <a:solidFill>
                  <a:schemeClr val="accent4"/>
                </a:solidFill>
              </a:rPr>
              <a:t> </a:t>
            </a:r>
            <a:r>
              <a:rPr lang="fr-FR" sz="1300" dirty="0">
                <a:solidFill>
                  <a:schemeClr val="accent4"/>
                </a:solidFill>
              </a:rPr>
              <a:t>ou de votre </a:t>
            </a:r>
            <a:r>
              <a:rPr lang="fr-FR" sz="1300" i="1" dirty="0">
                <a:solidFill>
                  <a:schemeClr val="accent4"/>
                </a:solidFill>
                <a:hlinkClick r:id="rId8" tooltip="« cci.fr » dans une nouvelle fenêtre">
                  <a:extLst>
                    <a:ext uri="{A12FA001-AC4F-418D-AE19-62706E023703}">
                      <ahyp:hlinkClr xmlns:ahyp="http://schemas.microsoft.com/office/drawing/2018/hyperlinkcolor" xmlns="" val="tx"/>
                    </a:ext>
                  </a:extLst>
                </a:hlinkClick>
              </a:rPr>
              <a:t>Chambre de commerce et d’industrie (CCI)</a:t>
            </a:r>
            <a:r>
              <a:rPr lang="fr-FR" sz="1300" i="1" dirty="0">
                <a:solidFill>
                  <a:schemeClr val="accent4"/>
                </a:solidFill>
              </a:rPr>
              <a:t> </a:t>
            </a:r>
            <a:r>
              <a:rPr lang="fr-FR" sz="1300" dirty="0">
                <a:solidFill>
                  <a:schemeClr val="accent4"/>
                </a:solidFill>
              </a:rPr>
              <a:t>peut vous conseiller et vous accompagner en matière de transition écologique.</a:t>
            </a:r>
          </a:p>
          <a:p>
            <a:pPr algn="just"/>
            <a:endParaRPr lang="fr-FR" sz="1300" dirty="0">
              <a:solidFill>
                <a:schemeClr val="accent4"/>
              </a:solidFill>
            </a:endParaRPr>
          </a:p>
          <a:p>
            <a:pPr algn="just"/>
            <a:r>
              <a:rPr lang="fr-FR" sz="1300" dirty="0">
                <a:solidFill>
                  <a:schemeClr val="accent4"/>
                </a:solidFill>
              </a:rPr>
              <a:t>N’hésitez pas également à vous rapprocher de votre syndicat professionnel pour être conseillé(e) et accompagné(e) dans votre démarche.</a:t>
            </a:r>
          </a:p>
        </p:txBody>
      </p:sp>
      <p:pic>
        <p:nvPicPr>
          <p:cNvPr id="13" name="Image 12">
            <a:extLst>
              <a:ext uri="{FF2B5EF4-FFF2-40B4-BE49-F238E27FC236}">
                <a16:creationId xmlns:a16="http://schemas.microsoft.com/office/drawing/2014/main" xmlns="" id="{3810494A-80BF-B609-DB3A-DD2DDFBFE78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073811" y="1770536"/>
            <a:ext cx="1260000" cy="476280"/>
          </a:xfrm>
          <a:prstGeom prst="rect">
            <a:avLst/>
          </a:prstGeom>
        </p:spPr>
      </p:pic>
      <p:pic>
        <p:nvPicPr>
          <p:cNvPr id="15" name="Graphique 14">
            <a:extLst>
              <a:ext uri="{FF2B5EF4-FFF2-40B4-BE49-F238E27FC236}">
                <a16:creationId xmlns:a16="http://schemas.microsoft.com/office/drawing/2014/main" xmlns="" id="{3FF1E192-CA6F-B908-EF75-4370399C384F}"/>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3557271" y="1830257"/>
            <a:ext cx="1260000" cy="367739"/>
          </a:xfrm>
          <a:prstGeom prst="rect">
            <a:avLst/>
          </a:prstGeom>
        </p:spPr>
      </p:pic>
      <p:pic>
        <p:nvPicPr>
          <p:cNvPr id="17" name="Image 16">
            <a:extLst>
              <a:ext uri="{FF2B5EF4-FFF2-40B4-BE49-F238E27FC236}">
                <a16:creationId xmlns:a16="http://schemas.microsoft.com/office/drawing/2014/main" xmlns="" id="{0C5CC497-E989-31BA-73A1-2F29D2C226F2}"/>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353811" y="5188736"/>
            <a:ext cx="1440000" cy="824000"/>
          </a:xfrm>
          <a:prstGeom prst="rect">
            <a:avLst/>
          </a:prstGeom>
        </p:spPr>
      </p:pic>
      <p:sp>
        <p:nvSpPr>
          <p:cNvPr id="20" name="ZoneTexte 19">
            <a:extLst>
              <a:ext uri="{FF2B5EF4-FFF2-40B4-BE49-F238E27FC236}">
                <a16:creationId xmlns:a16="http://schemas.microsoft.com/office/drawing/2014/main" xmlns="" id="{9A7CF3E9-7A57-7704-67AD-2D0EDA500239}"/>
              </a:ext>
            </a:extLst>
          </p:cNvPr>
          <p:cNvSpPr txBox="1"/>
          <p:nvPr/>
        </p:nvSpPr>
        <p:spPr>
          <a:xfrm>
            <a:off x="3557271" y="6012736"/>
            <a:ext cx="2880000" cy="2746649"/>
          </a:xfrm>
          <a:prstGeom prst="rect">
            <a:avLst/>
          </a:prstGeom>
          <a:noFill/>
        </p:spPr>
        <p:txBody>
          <a:bodyPr wrap="square">
            <a:spAutoFit/>
          </a:bodyPr>
          <a:lstStyle/>
          <a:p>
            <a:pPr algn="just">
              <a:lnSpc>
                <a:spcPct val="107000"/>
              </a:lnSpc>
              <a:spcAft>
                <a:spcPts val="800"/>
              </a:spcAft>
            </a:pPr>
            <a:r>
              <a:rPr lang="fr-FR" sz="1300" dirty="0">
                <a:solidFill>
                  <a:schemeClr val="accent4"/>
                </a:solidFill>
              </a:rPr>
              <a:t>Le programme Baisse les watts accompagne les TPE/PME dans la maitrise de leur consommation d’énergie. Il s’appuie sur un dispositif simple et rapide de visualisation de sa consommation, de conseils personnalisés et/ou de formation.</a:t>
            </a:r>
          </a:p>
          <a:p>
            <a:pPr algn="just">
              <a:lnSpc>
                <a:spcPct val="107000"/>
              </a:lnSpc>
              <a:spcAft>
                <a:spcPts val="800"/>
              </a:spcAft>
            </a:pPr>
            <a:r>
              <a:rPr lang="fr-FR" sz="1300" dirty="0">
                <a:solidFill>
                  <a:schemeClr val="accent4"/>
                </a:solidFill>
              </a:rPr>
              <a:t>L’inscription se fait sur la plateforme via l’ouverture d’un compte et la création d’un Carnet de bord Energie.</a:t>
            </a:r>
            <a:endParaRPr lang="fr-FR" sz="1300" b="1" i="1" dirty="0">
              <a:solidFill>
                <a:srgbClr val="0070C0"/>
              </a:solidFill>
            </a:endParaRPr>
          </a:p>
        </p:txBody>
      </p:sp>
      <p:sp>
        <p:nvSpPr>
          <p:cNvPr id="5" name="ZoneTexte 4">
            <a:extLst>
              <a:ext uri="{FF2B5EF4-FFF2-40B4-BE49-F238E27FC236}">
                <a16:creationId xmlns:a16="http://schemas.microsoft.com/office/drawing/2014/main" xmlns="" id="{6FD003B8-61DA-2C4C-C4B1-8887D062496E}"/>
              </a:ext>
            </a:extLst>
          </p:cNvPr>
          <p:cNvSpPr txBox="1">
            <a:spLocks/>
          </p:cNvSpPr>
          <p:nvPr/>
        </p:nvSpPr>
        <p:spPr>
          <a:xfrm>
            <a:off x="6318000" y="9366000"/>
            <a:ext cx="540000" cy="540000"/>
          </a:xfrm>
          <a:prstGeom prst="rect">
            <a:avLst/>
          </a:prstGeom>
          <a:noFill/>
        </p:spPr>
        <p:txBody>
          <a:bodyPr wrap="square" rtlCol="0" anchor="ctr">
            <a:noAutofit/>
          </a:bodyPr>
          <a:lstStyle/>
          <a:p>
            <a:pPr algn="ctr"/>
            <a:r>
              <a:rPr lang="fr-FR" sz="1400" dirty="0">
                <a:solidFill>
                  <a:schemeClr val="tx1">
                    <a:lumMod val="50000"/>
                    <a:lumOff val="50000"/>
                  </a:schemeClr>
                </a:solidFill>
              </a:rPr>
              <a:t>11</a:t>
            </a:r>
          </a:p>
        </p:txBody>
      </p:sp>
      <p:sp>
        <p:nvSpPr>
          <p:cNvPr id="6" name="ZoneTexte 5">
            <a:hlinkClick r:id="rId13"/>
            <a:extLst>
              <a:ext uri="{FF2B5EF4-FFF2-40B4-BE49-F238E27FC236}">
                <a16:creationId xmlns:a16="http://schemas.microsoft.com/office/drawing/2014/main" xmlns="" id="{75C37135-3078-C1E3-D340-8D4EDE8812F7}"/>
              </a:ext>
            </a:extLst>
          </p:cNvPr>
          <p:cNvSpPr txBox="1"/>
          <p:nvPr/>
        </p:nvSpPr>
        <p:spPr>
          <a:xfrm>
            <a:off x="3673411" y="8878726"/>
            <a:ext cx="2660400" cy="492443"/>
          </a:xfrm>
          <a:prstGeom prst="rect">
            <a:avLst/>
          </a:prstGeom>
          <a:gradFill rotWithShape="0">
            <a:gsLst>
              <a:gs pos="0">
                <a:prstClr val="white">
                  <a:hueOff val="0"/>
                  <a:satOff val="0"/>
                  <a:lumOff val="0"/>
                  <a:alphaOff val="0"/>
                  <a:tint val="98000"/>
                  <a:lumMod val="114000"/>
                </a:prstClr>
              </a:gs>
              <a:gs pos="100000">
                <a:prstClr val="white">
                  <a:hueOff val="0"/>
                  <a:satOff val="0"/>
                  <a:lumOff val="0"/>
                  <a:alphaOff val="0"/>
                  <a:shade val="90000"/>
                  <a:lumMod val="84000"/>
                </a:prstClr>
              </a:gs>
            </a:gsLst>
            <a:lin ang="5400000" scaled="0"/>
          </a:gra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p:spPr>
        <p:txBody>
          <a:bodyPr spcFirstLastPara="0" vert="horz" wrap="square" lIns="69812" tIns="0" rIns="69812" bIns="0" numCol="1" spcCol="1270" anchor="ctr" anchorCtr="0">
            <a:noAutofit/>
          </a:bodyPr>
          <a:lstStyle>
            <a:lvl1pPr>
              <a:defRPr sz="1300" b="1"/>
            </a:lvl1pPr>
          </a:lstStyle>
          <a:p>
            <a:pPr lvl="0" algn="ctr"/>
            <a:r>
              <a:rPr lang="fr-FR" sz="1300" b="1" dirty="0"/>
              <a:t>Plus d’informations</a:t>
            </a:r>
          </a:p>
        </p:txBody>
      </p:sp>
    </p:spTree>
    <p:extLst>
      <p:ext uri="{BB962C8B-B14F-4D97-AF65-F5344CB8AC3E}">
        <p14:creationId xmlns:p14="http://schemas.microsoft.com/office/powerpoint/2010/main" val="20114133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xmlns="" id="{7B1F459C-A348-061E-827D-BE025BE21366}"/>
              </a:ext>
            </a:extLst>
          </p:cNvPr>
          <p:cNvSpPr txBox="1"/>
          <p:nvPr/>
        </p:nvSpPr>
        <p:spPr>
          <a:xfrm>
            <a:off x="640082" y="2098066"/>
            <a:ext cx="5754190" cy="6801862"/>
          </a:xfrm>
          <a:prstGeom prst="rect">
            <a:avLst/>
          </a:prstGeom>
          <a:noFill/>
        </p:spPr>
        <p:txBody>
          <a:bodyPr wrap="square">
            <a:spAutoFit/>
          </a:bodyPr>
          <a:lstStyle/>
          <a:p>
            <a:pPr algn="just"/>
            <a:r>
              <a:rPr lang="fr-FR" sz="1300" dirty="0">
                <a:solidFill>
                  <a:schemeClr val="accent4"/>
                </a:solidFill>
              </a:rPr>
              <a:t>Ce crédit d’impôt est destiné aux </a:t>
            </a:r>
            <a:r>
              <a:rPr lang="fr-FR" sz="1300" b="1" dirty="0">
                <a:solidFill>
                  <a:schemeClr val="accent4"/>
                </a:solidFill>
              </a:rPr>
              <a:t>TPE et aux PME, exerçant une activité artisanale</a:t>
            </a:r>
            <a:r>
              <a:rPr lang="fr-FR" sz="1300" dirty="0">
                <a:solidFill>
                  <a:schemeClr val="accent4"/>
                </a:solidFill>
              </a:rPr>
              <a:t>, industrielle, commerciale, libérale ou agricole, soumises à l'impôt sur le revenu ou l'impôt sur les sociétés (IS), </a:t>
            </a:r>
            <a:r>
              <a:rPr lang="fr-FR" sz="1300" b="1" dirty="0">
                <a:solidFill>
                  <a:schemeClr val="accent4"/>
                </a:solidFill>
              </a:rPr>
              <a:t>propriétaires</a:t>
            </a:r>
            <a:r>
              <a:rPr lang="fr-FR" sz="1300" dirty="0">
                <a:solidFill>
                  <a:schemeClr val="accent4"/>
                </a:solidFill>
              </a:rPr>
              <a:t> ou </a:t>
            </a:r>
            <a:r>
              <a:rPr lang="fr-FR" sz="1300" b="1" dirty="0">
                <a:solidFill>
                  <a:schemeClr val="accent4"/>
                </a:solidFill>
              </a:rPr>
              <a:t>locataires</a:t>
            </a:r>
            <a:r>
              <a:rPr lang="fr-FR" sz="1300" dirty="0">
                <a:solidFill>
                  <a:schemeClr val="accent4"/>
                </a:solidFill>
              </a:rPr>
              <a:t> de leurs locaux, qui engagent des </a:t>
            </a:r>
            <a:r>
              <a:rPr lang="fr-FR" sz="1300" b="1" dirty="0">
                <a:solidFill>
                  <a:schemeClr val="accent4"/>
                </a:solidFill>
              </a:rPr>
              <a:t>travaux d'amélioration d’efficacité énergétique de leurs bâtiments à usage tertiaire </a:t>
            </a:r>
            <a:r>
              <a:rPr lang="fr-FR" sz="1300" dirty="0">
                <a:solidFill>
                  <a:schemeClr val="accent4"/>
                </a:solidFill>
              </a:rPr>
              <a:t>(bureaux, commerces, entrepôts…).</a:t>
            </a:r>
          </a:p>
          <a:p>
            <a:pPr algn="just"/>
            <a:endParaRPr lang="fr-FR" sz="1300" dirty="0">
              <a:solidFill>
                <a:schemeClr val="accent4"/>
              </a:solidFill>
            </a:endParaRPr>
          </a:p>
          <a:p>
            <a:pPr algn="just"/>
            <a:r>
              <a:rPr lang="fr-FR" sz="1300" dirty="0">
                <a:solidFill>
                  <a:schemeClr val="accent4"/>
                </a:solidFill>
              </a:rPr>
              <a:t>A condition que la construction du bâtiment soit achevée depuis plus de 2 ans à la date d'exécution des travaux, le crédit d'impôt s'applique aux dépenses engagées entre le 1er janvier 2023 jusqu'au 31 décembre 2024 suivants :</a:t>
            </a:r>
          </a:p>
          <a:p>
            <a:pPr algn="just"/>
            <a:endParaRPr lang="fr-FR" sz="1300" dirty="0">
              <a:solidFill>
                <a:schemeClr val="accent4"/>
              </a:solidFill>
            </a:endParaRPr>
          </a:p>
          <a:p>
            <a:pPr marL="342900" lvl="0" indent="-342900" algn="just">
              <a:spcAft>
                <a:spcPts val="300"/>
              </a:spcAft>
              <a:buFont typeface="+mj-lt"/>
              <a:buAutoNum type="arabicPeriod"/>
              <a:tabLst>
                <a:tab pos="457200" algn="l"/>
              </a:tabLst>
            </a:pPr>
            <a:r>
              <a:rPr lang="fr-FR" sz="1300" b="1" dirty="0">
                <a:solidFill>
                  <a:schemeClr val="accent4"/>
                </a:solidFill>
              </a:rPr>
              <a:t>isolation</a:t>
            </a:r>
            <a:r>
              <a:rPr lang="fr-FR" sz="1300" dirty="0">
                <a:solidFill>
                  <a:schemeClr val="accent4"/>
                </a:solidFill>
              </a:rPr>
              <a:t> : combles ou de toitures, murs, toitures, terrasses ;</a:t>
            </a:r>
          </a:p>
          <a:p>
            <a:pPr marL="342900" lvl="0" indent="-342900" algn="just">
              <a:spcAft>
                <a:spcPts val="300"/>
              </a:spcAft>
              <a:buFont typeface="+mj-lt"/>
              <a:buAutoNum type="arabicPeriod"/>
              <a:tabLst>
                <a:tab pos="457200" algn="l"/>
              </a:tabLst>
            </a:pPr>
            <a:r>
              <a:rPr lang="fr-FR" sz="1300" b="1" dirty="0">
                <a:solidFill>
                  <a:schemeClr val="accent4"/>
                </a:solidFill>
              </a:rPr>
              <a:t>chauffe-eau</a:t>
            </a:r>
            <a:r>
              <a:rPr lang="fr-FR" sz="1300" dirty="0">
                <a:solidFill>
                  <a:schemeClr val="accent4"/>
                </a:solidFill>
              </a:rPr>
              <a:t> solaire collectif ;</a:t>
            </a:r>
          </a:p>
          <a:p>
            <a:pPr marL="342900" lvl="0" indent="-342900" algn="just">
              <a:spcAft>
                <a:spcPts val="300"/>
              </a:spcAft>
              <a:buFont typeface="+mj-lt"/>
              <a:buAutoNum type="arabicPeriod"/>
              <a:tabLst>
                <a:tab pos="457200" algn="l"/>
              </a:tabLst>
            </a:pPr>
            <a:r>
              <a:rPr lang="fr-FR" sz="1300" b="1" dirty="0">
                <a:solidFill>
                  <a:schemeClr val="accent4"/>
                </a:solidFill>
              </a:rPr>
              <a:t>pompe à chaleur </a:t>
            </a:r>
            <a:r>
              <a:rPr lang="fr-FR" sz="1300" dirty="0">
                <a:solidFill>
                  <a:schemeClr val="accent4"/>
                </a:solidFill>
              </a:rPr>
              <a:t>; chaudière biomasse collective ;</a:t>
            </a:r>
          </a:p>
          <a:p>
            <a:pPr marL="342900" lvl="0" indent="-342900" algn="just">
              <a:spcAft>
                <a:spcPts val="300"/>
              </a:spcAft>
              <a:buFont typeface="+mj-lt"/>
              <a:buAutoNum type="arabicPeriod"/>
              <a:tabLst>
                <a:tab pos="457200" algn="l"/>
              </a:tabLst>
            </a:pPr>
            <a:r>
              <a:rPr lang="fr-FR" sz="1300" b="1" dirty="0">
                <a:solidFill>
                  <a:schemeClr val="accent4"/>
                </a:solidFill>
              </a:rPr>
              <a:t>ventilation</a:t>
            </a:r>
            <a:r>
              <a:rPr lang="fr-FR" sz="1300" dirty="0">
                <a:solidFill>
                  <a:schemeClr val="accent4"/>
                </a:solidFill>
              </a:rPr>
              <a:t> mécanique ;</a:t>
            </a:r>
          </a:p>
          <a:p>
            <a:pPr marL="342900" lvl="0" indent="-342900" algn="just">
              <a:spcAft>
                <a:spcPts val="300"/>
              </a:spcAft>
              <a:buFont typeface="+mj-lt"/>
              <a:buAutoNum type="arabicPeriod"/>
              <a:tabLst>
                <a:tab pos="457200" algn="l"/>
              </a:tabLst>
            </a:pPr>
            <a:r>
              <a:rPr lang="fr-FR" sz="1300" dirty="0">
                <a:solidFill>
                  <a:schemeClr val="accent4"/>
                </a:solidFill>
              </a:rPr>
              <a:t>raccordement d’un bâtiment tertiaire à un réseau de chaleur ou à un réseau de froid ;</a:t>
            </a:r>
          </a:p>
          <a:p>
            <a:pPr marL="342900" lvl="0" indent="-342900" algn="just">
              <a:spcAft>
                <a:spcPts val="300"/>
              </a:spcAft>
              <a:buFont typeface="+mj-lt"/>
              <a:buAutoNum type="arabicPeriod"/>
              <a:tabLst>
                <a:tab pos="457200" algn="l"/>
              </a:tabLst>
            </a:pPr>
            <a:r>
              <a:rPr lang="fr-FR" sz="1300" dirty="0">
                <a:solidFill>
                  <a:schemeClr val="accent4"/>
                </a:solidFill>
              </a:rPr>
              <a:t>acquisition et pose d’une </a:t>
            </a:r>
            <a:r>
              <a:rPr lang="fr-FR" sz="1300" b="1" dirty="0">
                <a:solidFill>
                  <a:schemeClr val="accent4"/>
                </a:solidFill>
              </a:rPr>
              <a:t>chaudière biomasse </a:t>
            </a:r>
            <a:r>
              <a:rPr lang="fr-FR" sz="1300" dirty="0">
                <a:solidFill>
                  <a:schemeClr val="accent4"/>
                </a:solidFill>
              </a:rPr>
              <a:t>;</a:t>
            </a:r>
          </a:p>
          <a:p>
            <a:pPr marL="342900" lvl="0" indent="-342900" algn="just">
              <a:spcAft>
                <a:spcPts val="300"/>
              </a:spcAft>
              <a:buFont typeface="+mj-lt"/>
              <a:buAutoNum type="arabicPeriod"/>
              <a:tabLst>
                <a:tab pos="457200" algn="l"/>
              </a:tabLst>
            </a:pPr>
            <a:r>
              <a:rPr lang="fr-FR" sz="1300" dirty="0">
                <a:solidFill>
                  <a:schemeClr val="accent4"/>
                </a:solidFill>
              </a:rPr>
              <a:t>systèmes de </a:t>
            </a:r>
            <a:r>
              <a:rPr lang="fr-FR" sz="1300" b="1" dirty="0">
                <a:solidFill>
                  <a:schemeClr val="accent4"/>
                </a:solidFill>
              </a:rPr>
              <a:t>régulation/programmation du chauffage et de la ventilation </a:t>
            </a:r>
            <a:r>
              <a:rPr lang="fr-FR" sz="1300" dirty="0">
                <a:solidFill>
                  <a:schemeClr val="accent4"/>
                </a:solidFill>
              </a:rPr>
              <a:t>;</a:t>
            </a:r>
          </a:p>
          <a:p>
            <a:pPr marL="342900" lvl="0" indent="-342900" algn="just">
              <a:spcAft>
                <a:spcPts val="300"/>
              </a:spcAft>
              <a:buFont typeface="+mj-lt"/>
              <a:buAutoNum type="arabicPeriod"/>
              <a:tabLst>
                <a:tab pos="457200" algn="l"/>
              </a:tabLst>
            </a:pPr>
            <a:r>
              <a:rPr lang="fr-FR" sz="1300" dirty="0">
                <a:solidFill>
                  <a:schemeClr val="accent4"/>
                </a:solidFill>
              </a:rPr>
              <a:t>en </a:t>
            </a:r>
            <a:r>
              <a:rPr lang="fr-FR" sz="1300" b="1" dirty="0">
                <a:solidFill>
                  <a:schemeClr val="accent6">
                    <a:lumMod val="75000"/>
                  </a:schemeClr>
                </a:solidFill>
              </a:rPr>
              <a:t>Outre-mer uniquement </a:t>
            </a:r>
            <a:r>
              <a:rPr lang="fr-FR" sz="1300" dirty="0">
                <a:solidFill>
                  <a:schemeClr val="accent4"/>
                </a:solidFill>
              </a:rPr>
              <a:t>: réduction des apports solaires par la toiture ; protections des baies contre le rayonnement solaire ; climatiseur performant.</a:t>
            </a:r>
          </a:p>
          <a:p>
            <a:pPr algn="just"/>
            <a:endParaRPr lang="fr-FR" sz="1300" dirty="0">
              <a:solidFill>
                <a:schemeClr val="accent4"/>
              </a:solidFill>
            </a:endParaRPr>
          </a:p>
          <a:p>
            <a:pPr algn="just"/>
            <a:r>
              <a:rPr lang="fr-FR" sz="1300" dirty="0">
                <a:solidFill>
                  <a:schemeClr val="accent4"/>
                </a:solidFill>
              </a:rPr>
              <a:t>Ces travaux doivent être réalisés par un professionnel certifié reconnu garant de l’environnement (RGE). Il est possible de cumuler le crédit d’impôt et les autres aides existantes (certificats d’économies d’énergie notamment).</a:t>
            </a:r>
          </a:p>
          <a:p>
            <a:pPr algn="just"/>
            <a:endParaRPr lang="fr-FR" sz="1300" dirty="0">
              <a:solidFill>
                <a:schemeClr val="accent4"/>
              </a:solidFill>
            </a:endParaRPr>
          </a:p>
          <a:p>
            <a:pPr algn="just"/>
            <a:r>
              <a:rPr lang="fr-FR" sz="1300" dirty="0">
                <a:solidFill>
                  <a:schemeClr val="accent4"/>
                </a:solidFill>
              </a:rPr>
              <a:t>Il consiste en une prise en charge de 30 % des dépenses éligibles, dans la limite de 25 000 euros par entreprise. </a:t>
            </a:r>
            <a:endParaRPr lang="fr-FR" sz="1300" b="1" dirty="0">
              <a:solidFill>
                <a:srgbClr val="0070C0"/>
              </a:solidFill>
            </a:endParaRPr>
          </a:p>
        </p:txBody>
      </p:sp>
      <p:sp>
        <p:nvSpPr>
          <p:cNvPr id="5" name="ZoneTexte 4">
            <a:extLst>
              <a:ext uri="{FF2B5EF4-FFF2-40B4-BE49-F238E27FC236}">
                <a16:creationId xmlns:a16="http://schemas.microsoft.com/office/drawing/2014/main" xmlns="" id="{C66E1448-326F-D614-07BD-8D254D13A138}"/>
              </a:ext>
            </a:extLst>
          </p:cNvPr>
          <p:cNvSpPr txBox="1"/>
          <p:nvPr/>
        </p:nvSpPr>
        <p:spPr>
          <a:xfrm>
            <a:off x="643346" y="578590"/>
            <a:ext cx="4942114" cy="1015663"/>
          </a:xfrm>
          <a:prstGeom prst="rect">
            <a:avLst/>
          </a:prstGeom>
          <a:noFill/>
        </p:spPr>
        <p:txBody>
          <a:bodyPr wrap="square">
            <a:spAutoFit/>
          </a:bodyPr>
          <a:lstStyle/>
          <a:p>
            <a:pPr algn="just"/>
            <a:r>
              <a:rPr lang="fr-FR" sz="2000" b="1" cap="small" dirty="0">
                <a:solidFill>
                  <a:schemeClr val="accent4"/>
                </a:solidFill>
              </a:rPr>
              <a:t>Le crédit d’impôt pour la rénovation énergétique des locaux à usage tertiaire des TPE et des PME</a:t>
            </a:r>
          </a:p>
        </p:txBody>
      </p:sp>
      <p:sp>
        <p:nvSpPr>
          <p:cNvPr id="6" name="Rectangle 5">
            <a:extLst>
              <a:ext uri="{FF2B5EF4-FFF2-40B4-BE49-F238E27FC236}">
                <a16:creationId xmlns:a16="http://schemas.microsoft.com/office/drawing/2014/main" xmlns="" id="{BE5A4283-EC64-5B1B-B066-B421106BE2B7}"/>
              </a:ext>
            </a:extLst>
          </p:cNvPr>
          <p:cNvSpPr/>
          <p:nvPr/>
        </p:nvSpPr>
        <p:spPr>
          <a:xfrm rot="16200000">
            <a:off x="5277243" y="473960"/>
            <a:ext cx="1594255" cy="646331"/>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fr-FR" sz="3600" b="1" cap="none" spc="0" dirty="0">
                <a:ln/>
                <a:solidFill>
                  <a:schemeClr val="accent4"/>
                </a:solidFill>
                <a:effectLst/>
              </a:rPr>
              <a:t>Focus</a:t>
            </a:r>
          </a:p>
        </p:txBody>
      </p:sp>
      <p:sp>
        <p:nvSpPr>
          <p:cNvPr id="7" name="ZoneTexte 6">
            <a:extLst>
              <a:ext uri="{FF2B5EF4-FFF2-40B4-BE49-F238E27FC236}">
                <a16:creationId xmlns:a16="http://schemas.microsoft.com/office/drawing/2014/main" xmlns="" id="{F3415AE8-C29C-D0E0-472F-EBBA0C17C6F7}"/>
              </a:ext>
            </a:extLst>
          </p:cNvPr>
          <p:cNvSpPr txBox="1">
            <a:spLocks/>
          </p:cNvSpPr>
          <p:nvPr/>
        </p:nvSpPr>
        <p:spPr>
          <a:xfrm>
            <a:off x="6318000" y="9366000"/>
            <a:ext cx="540000" cy="540000"/>
          </a:xfrm>
          <a:prstGeom prst="rect">
            <a:avLst/>
          </a:prstGeom>
          <a:noFill/>
        </p:spPr>
        <p:txBody>
          <a:bodyPr wrap="square" rtlCol="0" anchor="ctr">
            <a:noAutofit/>
          </a:bodyPr>
          <a:lstStyle/>
          <a:p>
            <a:pPr algn="ctr"/>
            <a:r>
              <a:rPr lang="fr-FR" sz="1400" dirty="0">
                <a:solidFill>
                  <a:schemeClr val="tx1">
                    <a:lumMod val="50000"/>
                    <a:lumOff val="50000"/>
                  </a:schemeClr>
                </a:solidFill>
              </a:rPr>
              <a:t>12</a:t>
            </a:r>
          </a:p>
        </p:txBody>
      </p:sp>
      <p:sp>
        <p:nvSpPr>
          <p:cNvPr id="8" name="ZoneTexte 7">
            <a:hlinkClick r:id="rId2"/>
            <a:extLst>
              <a:ext uri="{FF2B5EF4-FFF2-40B4-BE49-F238E27FC236}">
                <a16:creationId xmlns:a16="http://schemas.microsoft.com/office/drawing/2014/main" xmlns="" id="{5731DF6E-4BC6-18EF-BF1E-EA2122109FDD}"/>
              </a:ext>
            </a:extLst>
          </p:cNvPr>
          <p:cNvSpPr txBox="1"/>
          <p:nvPr/>
        </p:nvSpPr>
        <p:spPr>
          <a:xfrm>
            <a:off x="2186977" y="9081188"/>
            <a:ext cx="2660400" cy="492443"/>
          </a:xfrm>
          <a:prstGeom prst="rect">
            <a:avLst/>
          </a:prstGeom>
          <a:gradFill rotWithShape="0">
            <a:gsLst>
              <a:gs pos="0">
                <a:prstClr val="white">
                  <a:hueOff val="0"/>
                  <a:satOff val="0"/>
                  <a:lumOff val="0"/>
                  <a:alphaOff val="0"/>
                  <a:tint val="98000"/>
                  <a:lumMod val="114000"/>
                </a:prstClr>
              </a:gs>
              <a:gs pos="100000">
                <a:prstClr val="white">
                  <a:hueOff val="0"/>
                  <a:satOff val="0"/>
                  <a:lumOff val="0"/>
                  <a:alphaOff val="0"/>
                  <a:shade val="90000"/>
                  <a:lumMod val="84000"/>
                </a:prstClr>
              </a:gs>
            </a:gsLst>
            <a:lin ang="5400000" scaled="0"/>
          </a:gra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p:spPr>
        <p:txBody>
          <a:bodyPr spcFirstLastPara="0" vert="horz" wrap="square" lIns="69812" tIns="0" rIns="69812" bIns="0" numCol="1" spcCol="1270" anchor="ctr" anchorCtr="0">
            <a:noAutofit/>
          </a:bodyPr>
          <a:lstStyle>
            <a:lvl1pPr>
              <a:defRPr sz="1300" b="1"/>
            </a:lvl1pPr>
          </a:lstStyle>
          <a:p>
            <a:pPr lvl="0" algn="ctr"/>
            <a:r>
              <a:rPr lang="fr-FR" sz="1300" b="1" dirty="0"/>
              <a:t>Plus d’informations</a:t>
            </a:r>
          </a:p>
        </p:txBody>
      </p:sp>
    </p:spTree>
    <p:extLst>
      <p:ext uri="{BB962C8B-B14F-4D97-AF65-F5344CB8AC3E}">
        <p14:creationId xmlns:p14="http://schemas.microsoft.com/office/powerpoint/2010/main" val="12464563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xmlns="" id="{7B1F459C-A348-061E-827D-BE025BE21366}"/>
              </a:ext>
            </a:extLst>
          </p:cNvPr>
          <p:cNvSpPr txBox="1"/>
          <p:nvPr/>
        </p:nvSpPr>
        <p:spPr>
          <a:xfrm>
            <a:off x="640082" y="2098066"/>
            <a:ext cx="5754190" cy="5493812"/>
          </a:xfrm>
          <a:prstGeom prst="rect">
            <a:avLst/>
          </a:prstGeom>
          <a:noFill/>
        </p:spPr>
        <p:txBody>
          <a:bodyPr wrap="square">
            <a:spAutoFit/>
          </a:bodyPr>
          <a:lstStyle/>
          <a:p>
            <a:pPr algn="just"/>
            <a:r>
              <a:rPr lang="fr-FR" sz="1300" dirty="0">
                <a:solidFill>
                  <a:schemeClr val="accent4"/>
                </a:solidFill>
              </a:rPr>
              <a:t>Les professionnels peuvent obtenir une prime à la conversion pour les aider à </a:t>
            </a:r>
            <a:r>
              <a:rPr lang="fr-FR" sz="1300" b="1" dirty="0">
                <a:solidFill>
                  <a:schemeClr val="accent4"/>
                </a:solidFill>
              </a:rPr>
              <a:t>acquérir un véhicule peu polluant, neuf ou d'occasion</a:t>
            </a:r>
            <a:r>
              <a:rPr lang="fr-FR" sz="1300" dirty="0">
                <a:solidFill>
                  <a:schemeClr val="accent4"/>
                </a:solidFill>
              </a:rPr>
              <a:t>, en échange de la mise au rebut d'une voiture ou d'une camionnette Crit'Air 3 ou plus ancienne (diesel immatriculée pour la première fois avant 2011 ou essence immatriculée pour la première fois avant 2006). </a:t>
            </a:r>
          </a:p>
          <a:p>
            <a:pPr algn="just"/>
            <a:endParaRPr lang="fr-FR" sz="1300" dirty="0">
              <a:solidFill>
                <a:schemeClr val="accent4"/>
              </a:solidFill>
            </a:endParaRPr>
          </a:p>
          <a:p>
            <a:pPr algn="just"/>
            <a:r>
              <a:rPr lang="fr-FR" sz="1300" b="1" dirty="0">
                <a:solidFill>
                  <a:schemeClr val="accent4"/>
                </a:solidFill>
              </a:rPr>
              <a:t>L’aide va jusqu'à 3 000 € </a:t>
            </a:r>
            <a:r>
              <a:rPr lang="fr-FR" sz="1300" dirty="0">
                <a:solidFill>
                  <a:schemeClr val="accent4"/>
                </a:solidFill>
              </a:rPr>
              <a:t>pour l'achat d'un véhicule Crit'Air 1 neuf ou d'occasion dont les émissions de CO2 sont inférieures ou égales à 127 g/km (ou 137 g/km si le véhicule a plus de 6 mois) et </a:t>
            </a:r>
            <a:r>
              <a:rPr lang="fr-FR" sz="1300" b="1" dirty="0">
                <a:solidFill>
                  <a:schemeClr val="accent4"/>
                </a:solidFill>
              </a:rPr>
              <a:t>jusqu'à 9 000 € </a:t>
            </a:r>
            <a:r>
              <a:rPr lang="fr-FR" sz="1300" dirty="0">
                <a:solidFill>
                  <a:schemeClr val="accent4"/>
                </a:solidFill>
              </a:rPr>
              <a:t>pour l'achat d'un véhicule électrique ou hybride rechargeable neuf ou d'occasion.</a:t>
            </a:r>
          </a:p>
          <a:p>
            <a:pPr algn="just"/>
            <a:endParaRPr lang="fr-FR" sz="1300" dirty="0">
              <a:solidFill>
                <a:schemeClr val="accent4"/>
              </a:solidFill>
            </a:endParaRPr>
          </a:p>
          <a:p>
            <a:pPr algn="just"/>
            <a:r>
              <a:rPr lang="fr-FR" sz="1300" dirty="0">
                <a:solidFill>
                  <a:schemeClr val="accent4"/>
                </a:solidFill>
              </a:rPr>
              <a:t>Cette prime, cumulable avec des aides des collectivités territoriales, est particulièrement utile pour les professionnels exerçant ou se déplaçant en zone à faible émissions mobilité.</a:t>
            </a:r>
          </a:p>
          <a:p>
            <a:pPr algn="just"/>
            <a:endParaRPr lang="fr-FR" sz="1300" dirty="0">
              <a:solidFill>
                <a:schemeClr val="accent4"/>
              </a:solidFill>
            </a:endParaRPr>
          </a:p>
          <a:p>
            <a:pPr algn="just"/>
            <a:r>
              <a:rPr lang="fr-FR" sz="1300" dirty="0">
                <a:solidFill>
                  <a:schemeClr val="accent4"/>
                </a:solidFill>
              </a:rPr>
              <a:t>Elle est également cumulable avec le bonus écologique : depuis le 1er janvier 2023, ce bonus écologique pour l'acquisition d'un véhicule neuf est réservé aux voitures particulières électriques dont le coût d'acquisition est inférieur à 47 000 € et la masse inférieure à 2,4 tonnes, et aux camionnettes électriques. Le montant d'aide peut s'élever jusqu'à 5 000 € pour l'acquisition d'une voiture et 6 000 € pour une camionnette.</a:t>
            </a:r>
          </a:p>
          <a:p>
            <a:pPr algn="just"/>
            <a:endParaRPr lang="fr-FR" sz="1300" dirty="0">
              <a:solidFill>
                <a:schemeClr val="accent4"/>
              </a:solidFill>
            </a:endParaRPr>
          </a:p>
          <a:p>
            <a:pPr algn="just"/>
            <a:r>
              <a:rPr lang="fr-FR" sz="1300" dirty="0">
                <a:solidFill>
                  <a:schemeClr val="accent4"/>
                </a:solidFill>
              </a:rPr>
              <a:t>Cette prime s’adresse à tous les professionnels domiciliés en France et peut être compris entre 3 000 et 9 000 euros selon les critères. </a:t>
            </a:r>
            <a:endParaRPr lang="fr-FR" sz="1300" b="1" dirty="0">
              <a:solidFill>
                <a:srgbClr val="0070C0"/>
              </a:solidFill>
            </a:endParaRPr>
          </a:p>
        </p:txBody>
      </p:sp>
      <p:sp>
        <p:nvSpPr>
          <p:cNvPr id="5" name="ZoneTexte 4">
            <a:extLst>
              <a:ext uri="{FF2B5EF4-FFF2-40B4-BE49-F238E27FC236}">
                <a16:creationId xmlns:a16="http://schemas.microsoft.com/office/drawing/2014/main" xmlns="" id="{C66E1448-326F-D614-07BD-8D254D13A138}"/>
              </a:ext>
            </a:extLst>
          </p:cNvPr>
          <p:cNvSpPr txBox="1"/>
          <p:nvPr/>
        </p:nvSpPr>
        <p:spPr>
          <a:xfrm>
            <a:off x="640082" y="886367"/>
            <a:ext cx="4942114" cy="707886"/>
          </a:xfrm>
          <a:prstGeom prst="rect">
            <a:avLst/>
          </a:prstGeom>
          <a:noFill/>
        </p:spPr>
        <p:txBody>
          <a:bodyPr wrap="square">
            <a:spAutoFit/>
          </a:bodyPr>
          <a:lstStyle/>
          <a:p>
            <a:pPr algn="just"/>
            <a:r>
              <a:rPr lang="fr-FR" sz="2000" b="1" cap="small" dirty="0">
                <a:solidFill>
                  <a:schemeClr val="accent4"/>
                </a:solidFill>
              </a:rPr>
              <a:t>Prime à la conversion d’un véhicule utilitaire léger propre</a:t>
            </a:r>
          </a:p>
        </p:txBody>
      </p:sp>
      <p:sp>
        <p:nvSpPr>
          <p:cNvPr id="6" name="Rectangle 5">
            <a:extLst>
              <a:ext uri="{FF2B5EF4-FFF2-40B4-BE49-F238E27FC236}">
                <a16:creationId xmlns:a16="http://schemas.microsoft.com/office/drawing/2014/main" xmlns="" id="{BE5A4283-EC64-5B1B-B066-B421106BE2B7}"/>
              </a:ext>
            </a:extLst>
          </p:cNvPr>
          <p:cNvSpPr/>
          <p:nvPr/>
        </p:nvSpPr>
        <p:spPr>
          <a:xfrm rot="16200000">
            <a:off x="5277243" y="473960"/>
            <a:ext cx="1594255" cy="646331"/>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fr-FR" sz="3600" b="1" cap="none" spc="0" dirty="0">
                <a:ln/>
                <a:solidFill>
                  <a:schemeClr val="accent4"/>
                </a:solidFill>
                <a:effectLst/>
              </a:rPr>
              <a:t>Focus</a:t>
            </a:r>
          </a:p>
        </p:txBody>
      </p:sp>
      <p:sp>
        <p:nvSpPr>
          <p:cNvPr id="7" name="ZoneTexte 6">
            <a:extLst>
              <a:ext uri="{FF2B5EF4-FFF2-40B4-BE49-F238E27FC236}">
                <a16:creationId xmlns:a16="http://schemas.microsoft.com/office/drawing/2014/main" xmlns="" id="{F3415AE8-C29C-D0E0-472F-EBBA0C17C6F7}"/>
              </a:ext>
            </a:extLst>
          </p:cNvPr>
          <p:cNvSpPr txBox="1">
            <a:spLocks/>
          </p:cNvSpPr>
          <p:nvPr/>
        </p:nvSpPr>
        <p:spPr>
          <a:xfrm>
            <a:off x="6318000" y="9366000"/>
            <a:ext cx="540000" cy="540000"/>
          </a:xfrm>
          <a:prstGeom prst="rect">
            <a:avLst/>
          </a:prstGeom>
          <a:noFill/>
        </p:spPr>
        <p:txBody>
          <a:bodyPr wrap="square" rtlCol="0" anchor="ctr">
            <a:noAutofit/>
          </a:bodyPr>
          <a:lstStyle/>
          <a:p>
            <a:pPr algn="ctr"/>
            <a:r>
              <a:rPr lang="fr-FR" sz="1400" dirty="0">
                <a:solidFill>
                  <a:schemeClr val="tx1">
                    <a:lumMod val="50000"/>
                    <a:lumOff val="50000"/>
                  </a:schemeClr>
                </a:solidFill>
              </a:rPr>
              <a:t>13</a:t>
            </a:r>
          </a:p>
        </p:txBody>
      </p:sp>
      <p:sp>
        <p:nvSpPr>
          <p:cNvPr id="2" name="ZoneTexte 1">
            <a:hlinkClick r:id="rId2"/>
            <a:extLst>
              <a:ext uri="{FF2B5EF4-FFF2-40B4-BE49-F238E27FC236}">
                <a16:creationId xmlns:a16="http://schemas.microsoft.com/office/drawing/2014/main" xmlns="" id="{9274D430-236E-2444-5CAE-24B1D54D92C0}"/>
              </a:ext>
            </a:extLst>
          </p:cNvPr>
          <p:cNvSpPr txBox="1"/>
          <p:nvPr/>
        </p:nvSpPr>
        <p:spPr>
          <a:xfrm>
            <a:off x="2098800" y="8095691"/>
            <a:ext cx="2660400" cy="492443"/>
          </a:xfrm>
          <a:prstGeom prst="rect">
            <a:avLst/>
          </a:prstGeom>
          <a:gradFill rotWithShape="0">
            <a:gsLst>
              <a:gs pos="0">
                <a:prstClr val="white">
                  <a:hueOff val="0"/>
                  <a:satOff val="0"/>
                  <a:lumOff val="0"/>
                  <a:alphaOff val="0"/>
                  <a:tint val="98000"/>
                  <a:lumMod val="114000"/>
                </a:prstClr>
              </a:gs>
              <a:gs pos="100000">
                <a:prstClr val="white">
                  <a:hueOff val="0"/>
                  <a:satOff val="0"/>
                  <a:lumOff val="0"/>
                  <a:alphaOff val="0"/>
                  <a:shade val="90000"/>
                  <a:lumMod val="84000"/>
                </a:prstClr>
              </a:gs>
            </a:gsLst>
            <a:lin ang="5400000" scaled="0"/>
          </a:gra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p:spPr>
        <p:txBody>
          <a:bodyPr spcFirstLastPara="0" vert="horz" wrap="square" lIns="69812" tIns="0" rIns="69812" bIns="0" numCol="1" spcCol="1270" anchor="ctr" anchorCtr="0">
            <a:noAutofit/>
          </a:bodyPr>
          <a:lstStyle>
            <a:lvl1pPr>
              <a:defRPr sz="1300" b="1"/>
            </a:lvl1pPr>
          </a:lstStyle>
          <a:p>
            <a:pPr lvl="0" algn="ctr"/>
            <a:r>
              <a:rPr lang="fr-FR" sz="1300" b="1" dirty="0"/>
              <a:t>Plus d’informations</a:t>
            </a:r>
          </a:p>
        </p:txBody>
      </p:sp>
    </p:spTree>
    <p:extLst>
      <p:ext uri="{BB962C8B-B14F-4D97-AF65-F5344CB8AC3E}">
        <p14:creationId xmlns:p14="http://schemas.microsoft.com/office/powerpoint/2010/main" val="24578679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a:extLst>
              <a:ext uri="{FF2B5EF4-FFF2-40B4-BE49-F238E27FC236}">
                <a16:creationId xmlns:a16="http://schemas.microsoft.com/office/drawing/2014/main" xmlns="" id="{DB7E948C-12D9-7E9F-00CF-B82B8191EA46}"/>
              </a:ext>
            </a:extLst>
          </p:cNvPr>
          <p:cNvSpPr txBox="1"/>
          <p:nvPr/>
        </p:nvSpPr>
        <p:spPr>
          <a:xfrm>
            <a:off x="402426" y="1726323"/>
            <a:ext cx="2940711" cy="2595582"/>
          </a:xfrm>
          <a:prstGeom prst="rect">
            <a:avLst/>
          </a:prstGeom>
          <a:noFill/>
        </p:spPr>
        <p:txBody>
          <a:bodyPr wrap="square">
            <a:spAutoFit/>
          </a:bodyPr>
          <a:lstStyle/>
          <a:p>
            <a:pPr algn="just"/>
            <a:r>
              <a:rPr lang="fr-FR" sz="1300" dirty="0">
                <a:solidFill>
                  <a:schemeClr val="accent4"/>
                </a:solidFill>
              </a:rPr>
              <a:t>Subventions, prêts, aides fiscales... Les entreprises s'engageant dans une maîtrise de leurs dépenses énergétiques et une démarche de production moins polluante peuvent bénéficier de financements publics.</a:t>
            </a:r>
          </a:p>
          <a:p>
            <a:pPr algn="just"/>
            <a:endParaRPr lang="fr-FR" sz="1300" dirty="0">
              <a:solidFill>
                <a:schemeClr val="accent4"/>
              </a:solidFill>
            </a:endParaRPr>
          </a:p>
          <a:p>
            <a:pPr algn="just"/>
            <a:r>
              <a:rPr lang="fr-FR" sz="1300" dirty="0">
                <a:solidFill>
                  <a:schemeClr val="accent4"/>
                </a:solidFill>
              </a:rPr>
              <a:t>Retrouver toutes les aides sur :  </a:t>
            </a:r>
          </a:p>
          <a:p>
            <a:pPr marL="257175" indent="-257175" defTabSz="342900">
              <a:spcBef>
                <a:spcPts val="750"/>
              </a:spcBef>
              <a:buClr>
                <a:schemeClr val="accent1"/>
              </a:buClr>
              <a:buSzPct val="80000"/>
              <a:buFont typeface="Wingdings 3" charset="2"/>
              <a:buChar char=""/>
            </a:pPr>
            <a:r>
              <a:rPr lang="fr-FR" sz="1300" b="1" i="1" dirty="0">
                <a:solidFill>
                  <a:srgbClr val="0070C0"/>
                </a:solidFill>
                <a:hlinkClick r:id="rId2">
                  <a:extLst>
                    <a:ext uri="{A12FA001-AC4F-418D-AE19-62706E023703}">
                      <ahyp:hlinkClr xmlns:ahyp="http://schemas.microsoft.com/office/drawing/2018/hyperlinkcolor" xmlns="" val="tx"/>
                    </a:ext>
                  </a:extLst>
                </a:hlinkClick>
              </a:rPr>
              <a:t>Aides aux entreprises pour favoriser leur transition écologique</a:t>
            </a:r>
            <a:endParaRPr lang="fr-FR" sz="1300" b="1" i="1" dirty="0">
              <a:solidFill>
                <a:srgbClr val="0070C0"/>
              </a:solidFill>
            </a:endParaRPr>
          </a:p>
        </p:txBody>
      </p:sp>
      <p:pic>
        <p:nvPicPr>
          <p:cNvPr id="10" name="Graphique 9" descr="Atome avec un remplissage uni">
            <a:extLst>
              <a:ext uri="{FF2B5EF4-FFF2-40B4-BE49-F238E27FC236}">
                <a16:creationId xmlns:a16="http://schemas.microsoft.com/office/drawing/2014/main" xmlns="" id="{85BB42B1-6CCD-F93A-A0C0-F70D7858AC5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591087" y="7555195"/>
            <a:ext cx="720000" cy="720000"/>
          </a:xfrm>
          <a:prstGeom prst="rect">
            <a:avLst/>
          </a:prstGeom>
        </p:spPr>
      </p:pic>
      <p:pic>
        <p:nvPicPr>
          <p:cNvPr id="11" name="Graphique 10" descr="Flèche en cercle avec un remplissage uni">
            <a:extLst>
              <a:ext uri="{FF2B5EF4-FFF2-40B4-BE49-F238E27FC236}">
                <a16:creationId xmlns:a16="http://schemas.microsoft.com/office/drawing/2014/main" xmlns="" id="{5C5F3086-16B6-8232-8F46-40E44549AB71}"/>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2311087" y="7555195"/>
            <a:ext cx="720000" cy="720000"/>
          </a:xfrm>
          <a:prstGeom prst="rect">
            <a:avLst/>
          </a:prstGeom>
        </p:spPr>
      </p:pic>
      <p:pic>
        <p:nvPicPr>
          <p:cNvPr id="14" name="Graphique 13" descr="Eau avec un remplissage uni">
            <a:extLst>
              <a:ext uri="{FF2B5EF4-FFF2-40B4-BE49-F238E27FC236}">
                <a16:creationId xmlns:a16="http://schemas.microsoft.com/office/drawing/2014/main" xmlns="" id="{97147E8D-C72C-D14F-96A4-F8B9863D394F}"/>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3031087" y="7555195"/>
            <a:ext cx="720000" cy="720000"/>
          </a:xfrm>
          <a:prstGeom prst="rect">
            <a:avLst/>
          </a:prstGeom>
        </p:spPr>
      </p:pic>
      <p:pic>
        <p:nvPicPr>
          <p:cNvPr id="18" name="Graphique 17" descr="Bus avec un remplissage uni">
            <a:extLst>
              <a:ext uri="{FF2B5EF4-FFF2-40B4-BE49-F238E27FC236}">
                <a16:creationId xmlns:a16="http://schemas.microsoft.com/office/drawing/2014/main" xmlns="" id="{9B452269-CF03-ACC2-5305-558EA1F528FC}"/>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3751087" y="7555195"/>
            <a:ext cx="720000" cy="720000"/>
          </a:xfrm>
          <a:prstGeom prst="rect">
            <a:avLst/>
          </a:prstGeom>
        </p:spPr>
      </p:pic>
      <p:pic>
        <p:nvPicPr>
          <p:cNvPr id="19" name="Graphique 18" descr="Main ouverte avec une plante avec un remplissage uni">
            <a:extLst>
              <a:ext uri="{FF2B5EF4-FFF2-40B4-BE49-F238E27FC236}">
                <a16:creationId xmlns:a16="http://schemas.microsoft.com/office/drawing/2014/main" xmlns="" id="{506579EB-E730-F3C4-22CA-CEBD790F27E3}"/>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p:blipFill>
        <p:spPr>
          <a:xfrm>
            <a:off x="4471087" y="7555195"/>
            <a:ext cx="720000" cy="720000"/>
          </a:xfrm>
          <a:prstGeom prst="rect">
            <a:avLst/>
          </a:prstGeom>
        </p:spPr>
      </p:pic>
      <p:sp>
        <p:nvSpPr>
          <p:cNvPr id="3" name="ZoneTexte 2">
            <a:extLst>
              <a:ext uri="{FF2B5EF4-FFF2-40B4-BE49-F238E27FC236}">
                <a16:creationId xmlns:a16="http://schemas.microsoft.com/office/drawing/2014/main" xmlns="" id="{580A686B-ED3D-02FF-8F58-844733C8649F}"/>
              </a:ext>
            </a:extLst>
          </p:cNvPr>
          <p:cNvSpPr txBox="1"/>
          <p:nvPr/>
        </p:nvSpPr>
        <p:spPr>
          <a:xfrm>
            <a:off x="402426" y="8379400"/>
            <a:ext cx="3060000" cy="1169551"/>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wrap="square" numCol="1">
            <a:spAutoFit/>
          </a:bodyPr>
          <a:lstStyle/>
          <a:p>
            <a:pPr algn="ctr" fontAlgn="base"/>
            <a:r>
              <a:rPr lang="fr-FR" sz="1000" b="0" i="0" dirty="0">
                <a:solidFill>
                  <a:schemeClr val="bg1"/>
                </a:solidFill>
                <a:effectLst/>
                <a:latin typeface="Arial" panose="020B0604020202020204" pitchFamily="34" charset="0"/>
                <a:cs typeface="Arial" panose="020B0604020202020204" pitchFamily="34" charset="0"/>
              </a:rPr>
              <a:t>Ce document a été élaboré par :</a:t>
            </a:r>
          </a:p>
          <a:p>
            <a:pPr algn="ctr" fontAlgn="base"/>
            <a:endParaRPr lang="fr-FR" sz="1000" b="0" i="0" dirty="0">
              <a:solidFill>
                <a:schemeClr val="bg1"/>
              </a:solidFill>
              <a:effectLst/>
              <a:latin typeface="Arial" panose="020B0604020202020204" pitchFamily="34" charset="0"/>
              <a:cs typeface="Arial" panose="020B0604020202020204" pitchFamily="34" charset="0"/>
            </a:endParaRPr>
          </a:p>
          <a:p>
            <a:pPr algn="ctr" fontAlgn="base"/>
            <a:r>
              <a:rPr lang="fr-FR" sz="1000" b="1" i="0" dirty="0">
                <a:solidFill>
                  <a:schemeClr val="bg1"/>
                </a:solidFill>
                <a:effectLst/>
                <a:latin typeface="Arial" panose="020B0604020202020204" pitchFamily="34" charset="0"/>
                <a:cs typeface="Arial" panose="020B0604020202020204" pitchFamily="34" charset="0"/>
              </a:rPr>
              <a:t>La Confédération Nationale Artisanale des Instituts de Beauté et Spas - CNAIB SPA </a:t>
            </a:r>
          </a:p>
          <a:p>
            <a:pPr algn="ctr" fontAlgn="base"/>
            <a:r>
              <a:rPr lang="fr-FR" sz="1000" b="0" i="0" dirty="0">
                <a:solidFill>
                  <a:schemeClr val="bg1"/>
                </a:solidFill>
                <a:effectLst/>
                <a:latin typeface="Arial" panose="020B0604020202020204" pitchFamily="34" charset="0"/>
                <a:cs typeface="Arial" panose="020B0604020202020204" pitchFamily="34" charset="0"/>
              </a:rPr>
              <a:t>194 Boulevard Emile Delmas - 17000 La Rochelle </a:t>
            </a:r>
          </a:p>
          <a:p>
            <a:pPr algn="ctr" fontAlgn="base"/>
            <a:r>
              <a:rPr lang="fr-FR" sz="1000" b="0" i="0" dirty="0">
                <a:solidFill>
                  <a:schemeClr val="bg1"/>
                </a:solidFill>
                <a:effectLst/>
                <a:latin typeface="Arial" panose="020B0604020202020204" pitchFamily="34" charset="0"/>
                <a:cs typeface="Arial" panose="020B0604020202020204" pitchFamily="34" charset="0"/>
              </a:rPr>
              <a:t>Tél : 05 46 41 69 79 - E-mail : info@cnaib-spa.fr</a:t>
            </a:r>
          </a:p>
          <a:p>
            <a:pPr algn="ctr" fontAlgn="base"/>
            <a:r>
              <a:rPr lang="fr-FR" sz="1000" b="1" u="sng" dirty="0">
                <a:solidFill>
                  <a:schemeClr val="bg1"/>
                </a:solidFill>
                <a:latin typeface="Arial" panose="020B0604020202020204" pitchFamily="34" charset="0"/>
                <a:cs typeface="Arial" panose="020B0604020202020204" pitchFamily="34" charset="0"/>
                <a:hlinkClick r:id="rId13">
                  <a:extLst>
                    <a:ext uri="{A12FA001-AC4F-418D-AE19-62706E023703}">
                      <ahyp:hlinkClr xmlns:ahyp="http://schemas.microsoft.com/office/drawing/2018/hyperlinkcolor" xmlns="" val="tx"/>
                    </a:ext>
                  </a:extLst>
                </a:hlinkClick>
              </a:rPr>
              <a:t>Site internet</a:t>
            </a:r>
            <a:r>
              <a:rPr lang="fr-FR" sz="1000" b="1" u="sng" dirty="0">
                <a:solidFill>
                  <a:schemeClr val="bg1"/>
                </a:solidFill>
                <a:latin typeface="Arial" panose="020B0604020202020204" pitchFamily="34" charset="0"/>
                <a:cs typeface="Arial" panose="020B0604020202020204" pitchFamily="34" charset="0"/>
              </a:rPr>
              <a:t> </a:t>
            </a:r>
            <a:endParaRPr lang="fr-FR" sz="1000" b="1" i="0" u="sng" dirty="0">
              <a:solidFill>
                <a:schemeClr val="bg1"/>
              </a:solidFill>
              <a:effectLst/>
              <a:latin typeface="Arial" panose="020B0604020202020204" pitchFamily="34" charset="0"/>
              <a:cs typeface="Arial" panose="020B0604020202020204" pitchFamily="34" charset="0"/>
            </a:endParaRPr>
          </a:p>
        </p:txBody>
      </p:sp>
      <p:sp>
        <p:nvSpPr>
          <p:cNvPr id="4" name="ZoneTexte 3">
            <a:extLst>
              <a:ext uri="{FF2B5EF4-FFF2-40B4-BE49-F238E27FC236}">
                <a16:creationId xmlns:a16="http://schemas.microsoft.com/office/drawing/2014/main" xmlns="" id="{5501E6B7-002E-BB49-8D87-C9E9BC0CD037}"/>
              </a:ext>
            </a:extLst>
          </p:cNvPr>
          <p:cNvSpPr txBox="1"/>
          <p:nvPr/>
        </p:nvSpPr>
        <p:spPr>
          <a:xfrm>
            <a:off x="3474425" y="8376838"/>
            <a:ext cx="3060000" cy="1170000"/>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wrap="square" numCol="1" anchor="ctr">
            <a:spAutoFit/>
          </a:bodyPr>
          <a:lstStyle/>
          <a:p>
            <a:pPr algn="ctr" fontAlgn="base"/>
            <a:r>
              <a:rPr lang="fr-FR" sz="1100" dirty="0">
                <a:solidFill>
                  <a:schemeClr val="bg1"/>
                </a:solidFill>
                <a:latin typeface="Arial" panose="020B0604020202020204" pitchFamily="34" charset="0"/>
                <a:cs typeface="Arial" panose="020B0604020202020204" pitchFamily="34" charset="0"/>
              </a:rPr>
              <a:t>Directrice de la  publication : </a:t>
            </a:r>
          </a:p>
          <a:p>
            <a:pPr algn="ctr" fontAlgn="base"/>
            <a:r>
              <a:rPr lang="fr-FR" sz="1100" dirty="0">
                <a:solidFill>
                  <a:schemeClr val="bg1"/>
                </a:solidFill>
                <a:latin typeface="Arial" panose="020B0604020202020204" pitchFamily="34" charset="0"/>
                <a:cs typeface="Arial" panose="020B0604020202020204" pitchFamily="34" charset="0"/>
              </a:rPr>
              <a:t>Martine Berenguel</a:t>
            </a:r>
          </a:p>
          <a:p>
            <a:pPr algn="ctr" fontAlgn="base"/>
            <a:endParaRPr lang="fr-FR" sz="1100" dirty="0">
              <a:solidFill>
                <a:schemeClr val="bg1"/>
              </a:solidFill>
              <a:latin typeface="Arial" panose="020B0604020202020204" pitchFamily="34" charset="0"/>
              <a:cs typeface="Arial" panose="020B0604020202020204" pitchFamily="34" charset="0"/>
            </a:endParaRPr>
          </a:p>
          <a:p>
            <a:pPr algn="ctr" fontAlgn="base"/>
            <a:r>
              <a:rPr lang="fr-FR" sz="1100" dirty="0">
                <a:solidFill>
                  <a:schemeClr val="bg1"/>
                </a:solidFill>
                <a:latin typeface="Arial" panose="020B0604020202020204" pitchFamily="34" charset="0"/>
                <a:cs typeface="Arial" panose="020B0604020202020204" pitchFamily="34" charset="0"/>
              </a:rPr>
              <a:t>Conception graphique - Rédaction :</a:t>
            </a:r>
          </a:p>
          <a:p>
            <a:pPr algn="ctr" fontAlgn="base"/>
            <a:r>
              <a:rPr lang="fr-FR" sz="1100" b="1" dirty="0">
                <a:solidFill>
                  <a:schemeClr val="bg1"/>
                </a:solidFill>
                <a:latin typeface="Arial" panose="020B0604020202020204" pitchFamily="34" charset="0"/>
                <a:cs typeface="Arial" panose="020B0604020202020204" pitchFamily="34" charset="0"/>
                <a:hlinkClick r:id="rId14">
                  <a:extLst>
                    <a:ext uri="{A12FA001-AC4F-418D-AE19-62706E023703}">
                      <ahyp:hlinkClr xmlns:ahyp="http://schemas.microsoft.com/office/drawing/2018/hyperlinkcolor" xmlns="" val="tx"/>
                    </a:ext>
                  </a:extLst>
                </a:hlinkClick>
              </a:rPr>
              <a:t>LesAmbassadeursFR</a:t>
            </a:r>
            <a:r>
              <a:rPr lang="fr-FR" sz="1100" b="1" dirty="0">
                <a:solidFill>
                  <a:schemeClr val="bg1"/>
                </a:solidFill>
                <a:latin typeface="Arial" panose="020B0604020202020204" pitchFamily="34" charset="0"/>
                <a:cs typeface="Arial" panose="020B0604020202020204" pitchFamily="34" charset="0"/>
              </a:rPr>
              <a:t> </a:t>
            </a:r>
          </a:p>
          <a:p>
            <a:pPr algn="ctr" fontAlgn="base"/>
            <a:r>
              <a:rPr lang="fr-FR" sz="1100" dirty="0">
                <a:solidFill>
                  <a:schemeClr val="bg1"/>
                </a:solidFill>
                <a:latin typeface="Arial" panose="020B0604020202020204" pitchFamily="34" charset="0"/>
                <a:cs typeface="Arial" panose="020B0604020202020204" pitchFamily="34" charset="0"/>
              </a:rPr>
              <a:t>Publication : 02/2023</a:t>
            </a:r>
          </a:p>
        </p:txBody>
      </p:sp>
      <p:pic>
        <p:nvPicPr>
          <p:cNvPr id="2" name="Picture 2">
            <a:extLst>
              <a:ext uri="{FF2B5EF4-FFF2-40B4-BE49-F238E27FC236}">
                <a16:creationId xmlns:a16="http://schemas.microsoft.com/office/drawing/2014/main" xmlns="" id="{6CEF5D40-C718-EBC1-CAC8-6991A1BF1E5F}"/>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829379" y="1688269"/>
            <a:ext cx="2115954" cy="400420"/>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a:extLst>
              <a:ext uri="{FF2B5EF4-FFF2-40B4-BE49-F238E27FC236}">
                <a16:creationId xmlns:a16="http://schemas.microsoft.com/office/drawing/2014/main" xmlns="" id="{CE62CB4A-484A-5EB2-EBFC-CCB755B2DE83}"/>
              </a:ext>
            </a:extLst>
          </p:cNvPr>
          <p:cNvSpPr txBox="1"/>
          <p:nvPr/>
        </p:nvSpPr>
        <p:spPr>
          <a:xfrm>
            <a:off x="3751087" y="2324371"/>
            <a:ext cx="2606625" cy="1995418"/>
          </a:xfrm>
          <a:prstGeom prst="rect">
            <a:avLst/>
          </a:prstGeom>
          <a:solidFill>
            <a:schemeClr val="bg1"/>
          </a:solidFill>
        </p:spPr>
        <p:txBody>
          <a:bodyPr wrap="square">
            <a:spAutoFit/>
          </a:bodyPr>
          <a:lstStyle/>
          <a:p>
            <a:pPr algn="just"/>
            <a:r>
              <a:rPr lang="fr-FR" sz="1300" dirty="0">
                <a:solidFill>
                  <a:schemeClr val="accent4"/>
                </a:solidFill>
              </a:rPr>
              <a:t>La BPI accompagne des entreprises dans l'appropriation des enjeux et opportunités d'une stratégie RSE et des actions de transition écologique . </a:t>
            </a:r>
          </a:p>
          <a:p>
            <a:pPr algn="just"/>
            <a:endParaRPr lang="fr-FR" sz="1300" dirty="0">
              <a:solidFill>
                <a:schemeClr val="accent4"/>
              </a:solidFill>
              <a:hlinkClick r:id="rId16">
                <a:extLst>
                  <a:ext uri="{A12FA001-AC4F-418D-AE19-62706E023703}">
                    <ahyp:hlinkClr xmlns:ahyp="http://schemas.microsoft.com/office/drawing/2018/hyperlinkcolor" xmlns="" val="tx"/>
                  </a:ext>
                </a:extLst>
              </a:hlinkClick>
            </a:endParaRPr>
          </a:p>
          <a:p>
            <a:pPr marL="257175" indent="-257175" defTabSz="342900">
              <a:spcBef>
                <a:spcPts val="750"/>
              </a:spcBef>
              <a:buClr>
                <a:schemeClr val="accent1"/>
              </a:buClr>
              <a:buSzPct val="80000"/>
              <a:buFont typeface="Wingdings 3" charset="2"/>
              <a:buChar char=""/>
            </a:pPr>
            <a:r>
              <a:rPr lang="fr-FR" sz="1300" b="1" i="1" dirty="0">
                <a:solidFill>
                  <a:srgbClr val="0070C0"/>
                </a:solidFill>
                <a:hlinkClick r:id="rId17">
                  <a:extLst>
                    <a:ext uri="{A12FA001-AC4F-418D-AE19-62706E023703}">
                      <ahyp:hlinkClr xmlns:ahyp="http://schemas.microsoft.com/office/drawing/2018/hyperlinkcolor" xmlns="" val="tx"/>
                    </a:ext>
                  </a:extLst>
                </a:hlinkClick>
              </a:rPr>
              <a:t>Contactez votre chargé d’affaires Bpifrance</a:t>
            </a:r>
            <a:endParaRPr lang="fr-FR" sz="1300" b="1" i="1" dirty="0">
              <a:solidFill>
                <a:srgbClr val="0070C0"/>
              </a:solidFill>
              <a:hlinkClick r:id="rId16">
                <a:extLst>
                  <a:ext uri="{A12FA001-AC4F-418D-AE19-62706E023703}">
                    <ahyp:hlinkClr xmlns:ahyp="http://schemas.microsoft.com/office/drawing/2018/hyperlinkcolor" xmlns="" val="tx"/>
                  </a:ext>
                </a:extLst>
              </a:hlinkClick>
            </a:endParaRPr>
          </a:p>
        </p:txBody>
      </p:sp>
      <p:pic>
        <p:nvPicPr>
          <p:cNvPr id="13" name="Image 12">
            <a:extLst>
              <a:ext uri="{FF2B5EF4-FFF2-40B4-BE49-F238E27FC236}">
                <a16:creationId xmlns:a16="http://schemas.microsoft.com/office/drawing/2014/main" xmlns="" id="{212AD9AB-ABF3-518F-4D93-074548D795A7}"/>
              </a:ext>
            </a:extLst>
          </p:cNvPr>
          <p:cNvPicPr>
            <a:picLocks noChangeAspect="1"/>
          </p:cNvPicPr>
          <p:nvPr/>
        </p:nvPicPr>
        <p:blipFill>
          <a:blip r:embed="rId18">
            <a:clrChange>
              <a:clrFrom>
                <a:srgbClr val="F6F6F6"/>
              </a:clrFrom>
              <a:clrTo>
                <a:srgbClr val="F6F6F6">
                  <a:alpha val="0"/>
                </a:srgbClr>
              </a:clrTo>
            </a:clrChange>
          </a:blip>
          <a:stretch>
            <a:fillRect/>
          </a:stretch>
        </p:blipFill>
        <p:spPr>
          <a:xfrm>
            <a:off x="402426" y="795887"/>
            <a:ext cx="2940711" cy="892382"/>
          </a:xfrm>
          <a:prstGeom prst="rect">
            <a:avLst/>
          </a:prstGeom>
        </p:spPr>
      </p:pic>
      <p:pic>
        <p:nvPicPr>
          <p:cNvPr id="16" name="Picture 4" descr="Agence de l'environnement et de la maîtrise de l'énergie — Wikipédia">
            <a:extLst>
              <a:ext uri="{FF2B5EF4-FFF2-40B4-BE49-F238E27FC236}">
                <a16:creationId xmlns:a16="http://schemas.microsoft.com/office/drawing/2014/main" xmlns="" id="{C9A59216-2330-D33A-67A9-72168BED1300}"/>
              </a:ext>
            </a:extLst>
          </p:cNvPr>
          <p:cNvPicPr>
            <a:picLocks noChangeAspect="1" noChangeArrowheads="1"/>
          </p:cNvPicPr>
          <p:nvPr/>
        </p:nvPicPr>
        <p:blipFill>
          <a:blip r:embed="rId1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63137" y="4759969"/>
            <a:ext cx="2160000" cy="1059750"/>
          </a:xfrm>
          <a:prstGeom prst="rect">
            <a:avLst/>
          </a:prstGeom>
          <a:noFill/>
          <a:extLst>
            <a:ext uri="{909E8E84-426E-40DD-AFC4-6F175D3DCCD1}">
              <a14:hiddenFill xmlns:a14="http://schemas.microsoft.com/office/drawing/2010/main">
                <a:solidFill>
                  <a:srgbClr val="FFFFFF"/>
                </a:solidFill>
              </a14:hiddenFill>
            </a:ext>
          </a:extLst>
        </p:spPr>
      </p:pic>
      <p:sp>
        <p:nvSpPr>
          <p:cNvPr id="20" name="ZoneTexte 19">
            <a:extLst>
              <a:ext uri="{FF2B5EF4-FFF2-40B4-BE49-F238E27FC236}">
                <a16:creationId xmlns:a16="http://schemas.microsoft.com/office/drawing/2014/main" xmlns="" id="{E1DEBBFC-D90E-7775-DECD-B5E20C5E28A2}"/>
              </a:ext>
            </a:extLst>
          </p:cNvPr>
          <p:cNvSpPr txBox="1"/>
          <p:nvPr/>
        </p:nvSpPr>
        <p:spPr>
          <a:xfrm>
            <a:off x="345488" y="5891340"/>
            <a:ext cx="6012224" cy="1395254"/>
          </a:xfrm>
          <a:prstGeom prst="rect">
            <a:avLst/>
          </a:prstGeom>
          <a:noFill/>
        </p:spPr>
        <p:txBody>
          <a:bodyPr wrap="square">
            <a:spAutoFit/>
          </a:bodyPr>
          <a:lstStyle/>
          <a:p>
            <a:pPr algn="just"/>
            <a:r>
              <a:rPr lang="fr-FR" sz="1300" dirty="0">
                <a:solidFill>
                  <a:schemeClr val="accent4"/>
                </a:solidFill>
              </a:rPr>
              <a:t>L'ADEME, Agence de la transition écologique, intervient en direction des entreprises pour l’amélioration de l’utilisation de l’énergie, la gestion des déchets,  l'impact atmosphérique mais aussi la stratégie environnementale des produits notamment au travers des solutions de financement. </a:t>
            </a:r>
          </a:p>
          <a:p>
            <a:pPr marL="257175" indent="-257175" defTabSz="342900">
              <a:spcBef>
                <a:spcPts val="750"/>
              </a:spcBef>
              <a:buClr>
                <a:schemeClr val="accent1"/>
              </a:buClr>
              <a:buSzPct val="80000"/>
              <a:buFont typeface="Wingdings 3" charset="2"/>
              <a:buChar char=""/>
            </a:pPr>
            <a:r>
              <a:rPr lang="fr-FR" sz="1300" b="1" i="1" dirty="0">
                <a:solidFill>
                  <a:srgbClr val="0070C0"/>
                </a:solidFill>
                <a:hlinkClick r:id="rId20" tooltip="« agirpourlatransition.ademe.fr » dans une nouvelle fenêtre">
                  <a:extLst>
                    <a:ext uri="{A12FA001-AC4F-418D-AE19-62706E023703}">
                      <ahyp:hlinkClr xmlns:ahyp="http://schemas.microsoft.com/office/drawing/2018/hyperlinkcolor" xmlns="" val="tx"/>
                    </a:ext>
                  </a:extLst>
                </a:hlinkClick>
              </a:rPr>
              <a:t>Cherchez le dispositif d'aide adapté à votre projet</a:t>
            </a:r>
            <a:endParaRPr lang="fr-FR" sz="1300" b="1" i="1" dirty="0">
              <a:solidFill>
                <a:srgbClr val="0070C0"/>
              </a:solidFill>
            </a:endParaRPr>
          </a:p>
        </p:txBody>
      </p:sp>
      <p:cxnSp>
        <p:nvCxnSpPr>
          <p:cNvPr id="5" name="Connecteur droit 4">
            <a:extLst>
              <a:ext uri="{FF2B5EF4-FFF2-40B4-BE49-F238E27FC236}">
                <a16:creationId xmlns:a16="http://schemas.microsoft.com/office/drawing/2014/main" xmlns="" id="{9B64E32A-5584-B995-3E47-EBA959C1A6D6}"/>
              </a:ext>
            </a:extLst>
          </p:cNvPr>
          <p:cNvCxnSpPr>
            <a:cxnSpLocks/>
          </p:cNvCxnSpPr>
          <p:nvPr/>
        </p:nvCxnSpPr>
        <p:spPr>
          <a:xfrm>
            <a:off x="1410765" y="4567067"/>
            <a:ext cx="4036470" cy="0"/>
          </a:xfrm>
          <a:prstGeom prst="line">
            <a:avLst/>
          </a:prstGeom>
        </p:spPr>
        <p:style>
          <a:lnRef idx="3">
            <a:schemeClr val="accent4"/>
          </a:lnRef>
          <a:fillRef idx="0">
            <a:schemeClr val="accent4"/>
          </a:fillRef>
          <a:effectRef idx="2">
            <a:schemeClr val="accent4"/>
          </a:effectRef>
          <a:fontRef idx="minor">
            <a:schemeClr val="tx1"/>
          </a:fontRef>
        </p:style>
      </p:cxnSp>
      <p:sp>
        <p:nvSpPr>
          <p:cNvPr id="6" name="ZoneTexte 5">
            <a:extLst>
              <a:ext uri="{FF2B5EF4-FFF2-40B4-BE49-F238E27FC236}">
                <a16:creationId xmlns:a16="http://schemas.microsoft.com/office/drawing/2014/main" xmlns="" id="{1CF2465A-1101-7035-ED7C-0B571AB3CD2D}"/>
              </a:ext>
            </a:extLst>
          </p:cNvPr>
          <p:cNvSpPr txBox="1">
            <a:spLocks/>
          </p:cNvSpPr>
          <p:nvPr/>
        </p:nvSpPr>
        <p:spPr>
          <a:xfrm>
            <a:off x="6318000" y="9366000"/>
            <a:ext cx="540000" cy="540000"/>
          </a:xfrm>
          <a:prstGeom prst="rect">
            <a:avLst/>
          </a:prstGeom>
          <a:noFill/>
        </p:spPr>
        <p:txBody>
          <a:bodyPr wrap="square" rtlCol="0" anchor="ctr">
            <a:noAutofit/>
          </a:bodyPr>
          <a:lstStyle/>
          <a:p>
            <a:pPr algn="ctr"/>
            <a:r>
              <a:rPr lang="fr-FR" sz="1400" dirty="0">
                <a:solidFill>
                  <a:schemeClr val="tx1">
                    <a:lumMod val="50000"/>
                    <a:lumOff val="50000"/>
                  </a:schemeClr>
                </a:solidFill>
              </a:rPr>
              <a:t>14</a:t>
            </a:r>
          </a:p>
        </p:txBody>
      </p:sp>
    </p:spTree>
    <p:extLst>
      <p:ext uri="{BB962C8B-B14F-4D97-AF65-F5344CB8AC3E}">
        <p14:creationId xmlns:p14="http://schemas.microsoft.com/office/powerpoint/2010/main" val="8289153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xmlns="" id="{51233253-353C-1B38-297C-F0D32AE74CE6}"/>
              </a:ext>
            </a:extLst>
          </p:cNvPr>
          <p:cNvSpPr txBox="1"/>
          <p:nvPr/>
        </p:nvSpPr>
        <p:spPr>
          <a:xfrm>
            <a:off x="576693" y="2268120"/>
            <a:ext cx="3080907" cy="919401"/>
          </a:xfrm>
          <a:prstGeom prst="roundRect">
            <a:avLst/>
          </a:prstGeom>
          <a:solidFill>
            <a:schemeClr val="dk1">
              <a:alpha val="50000"/>
            </a:schemeClr>
          </a:solidFill>
          <a:ln>
            <a:noFill/>
          </a:ln>
          <a:effectLst/>
          <a:scene3d>
            <a:camera prst="orthographicFront">
              <a:rot lat="0" lon="0" rev="0"/>
            </a:camera>
            <a:lightRig rig="contrasting" dir="t">
              <a:rot lat="0" lon="0" rev="7800000"/>
            </a:lightRig>
          </a:scene3d>
          <a:sp3d>
            <a:bevelT w="139700" h="139700"/>
          </a:sp3d>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fr-FR" sz="1600" dirty="0">
                <a:solidFill>
                  <a:schemeClr val="bg1"/>
                </a:solidFill>
                <a:latin typeface="Bahnschrift Light Condensed" panose="020B0502040204020203" pitchFamily="34" charset="0"/>
              </a:rPr>
              <a:t>« J’ai fait fabriquer 150 cotons lavables et des draps d’examen lavables, afin de consommer moins de papier »</a:t>
            </a:r>
          </a:p>
        </p:txBody>
      </p:sp>
      <p:sp>
        <p:nvSpPr>
          <p:cNvPr id="8" name="Rectangle 7">
            <a:extLst>
              <a:ext uri="{FF2B5EF4-FFF2-40B4-BE49-F238E27FC236}">
                <a16:creationId xmlns:a16="http://schemas.microsoft.com/office/drawing/2014/main" xmlns="" id="{813B8FDF-0442-2CFC-5ACB-C52227677AAC}"/>
              </a:ext>
            </a:extLst>
          </p:cNvPr>
          <p:cNvSpPr/>
          <p:nvPr/>
        </p:nvSpPr>
        <p:spPr>
          <a:xfrm>
            <a:off x="1017934" y="920821"/>
            <a:ext cx="4822154" cy="1200329"/>
          </a:xfrm>
          <a:prstGeom prst="rect">
            <a:avLst/>
          </a:prstGeom>
          <a:noFill/>
        </p:spPr>
        <p:txBody>
          <a:bodyPr wrap="none" lIns="91440" tIns="45720" rIns="91440" bIns="45720">
            <a:spAutoFit/>
          </a:bodyPr>
          <a:lstStyle/>
          <a:p>
            <a:pPr algn="ctr"/>
            <a:r>
              <a:rPr lang="fr-FR" sz="2400" b="1" spc="50" dirty="0">
                <a:ln w="0"/>
                <a:solidFill>
                  <a:schemeClr val="bg2"/>
                </a:solidFill>
                <a:effectLst>
                  <a:innerShdw blurRad="63500" dist="50800" dir="13500000">
                    <a:srgbClr val="000000">
                      <a:alpha val="50000"/>
                    </a:srgbClr>
                  </a:innerShdw>
                </a:effectLst>
              </a:rPr>
              <a:t>Instituts de Beauté &amp; SPA</a:t>
            </a:r>
          </a:p>
          <a:p>
            <a:pPr algn="ctr"/>
            <a:r>
              <a:rPr lang="fr-FR" sz="2400" b="1" spc="50" dirty="0">
                <a:ln w="0"/>
                <a:solidFill>
                  <a:schemeClr val="bg2"/>
                </a:solidFill>
                <a:effectLst>
                  <a:innerShdw blurRad="63500" dist="50800" dir="13500000">
                    <a:srgbClr val="000000">
                      <a:alpha val="50000"/>
                    </a:srgbClr>
                  </a:innerShdw>
                </a:effectLst>
              </a:rPr>
              <a:t>Le développement durable </a:t>
            </a:r>
            <a:br>
              <a:rPr lang="fr-FR" sz="2400" b="1" spc="50" dirty="0">
                <a:ln w="0"/>
                <a:solidFill>
                  <a:schemeClr val="bg2"/>
                </a:solidFill>
                <a:effectLst>
                  <a:innerShdw blurRad="63500" dist="50800" dir="13500000">
                    <a:srgbClr val="000000">
                      <a:alpha val="50000"/>
                    </a:srgbClr>
                  </a:innerShdw>
                </a:effectLst>
              </a:rPr>
            </a:br>
            <a:r>
              <a:rPr lang="fr-FR" sz="2400" b="1" spc="50" dirty="0">
                <a:ln w="0"/>
                <a:solidFill>
                  <a:schemeClr val="bg2"/>
                </a:solidFill>
                <a:effectLst>
                  <a:innerShdw blurRad="63500" dist="50800" dir="13500000">
                    <a:srgbClr val="000000">
                      <a:alpha val="50000"/>
                    </a:srgbClr>
                  </a:innerShdw>
                </a:effectLst>
              </a:rPr>
              <a:t>est au cœur de nos pratiques </a:t>
            </a:r>
            <a:endParaRPr lang="fr-FR" sz="2400" b="1" cap="none" spc="50" dirty="0">
              <a:ln w="0"/>
              <a:solidFill>
                <a:schemeClr val="bg2"/>
              </a:solidFill>
              <a:effectLst>
                <a:innerShdw blurRad="63500" dist="50800" dir="13500000">
                  <a:srgbClr val="000000">
                    <a:alpha val="50000"/>
                  </a:srgbClr>
                </a:innerShdw>
              </a:effectLst>
            </a:endParaRPr>
          </a:p>
        </p:txBody>
      </p:sp>
      <p:sp>
        <p:nvSpPr>
          <p:cNvPr id="9" name="ZoneTexte 8">
            <a:extLst>
              <a:ext uri="{FF2B5EF4-FFF2-40B4-BE49-F238E27FC236}">
                <a16:creationId xmlns:a16="http://schemas.microsoft.com/office/drawing/2014/main" xmlns="" id="{C01E4D47-9AB2-DFE4-2980-F88271BB8E7E}"/>
              </a:ext>
            </a:extLst>
          </p:cNvPr>
          <p:cNvSpPr txBox="1"/>
          <p:nvPr/>
        </p:nvSpPr>
        <p:spPr>
          <a:xfrm flipH="1">
            <a:off x="1017934" y="3773959"/>
            <a:ext cx="2906009" cy="1947565"/>
          </a:xfrm>
          <a:prstGeom prst="teardrop">
            <a:avLst>
              <a:gd name="adj" fmla="val 137902"/>
            </a:avLst>
          </a:prstGeom>
          <a:solidFill>
            <a:schemeClr val="bg1">
              <a:lumMod val="95000"/>
              <a:alpha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rgbClr r="0" g="0" b="0"/>
          </a:lnRef>
          <a:fillRef idx="0">
            <a:scrgbClr r="0" g="0" b="0"/>
          </a:fillRef>
          <a:effectRef idx="0">
            <a:scrgbClr r="0" g="0" b="0"/>
          </a:effectRef>
          <a:fontRef idx="minor">
            <a:schemeClr val="lt1"/>
          </a:fontRef>
        </p:style>
        <p:txBody>
          <a:bodyPr wrap="square" lIns="0" tIns="0" rIns="0" bIns="0" rtlCol="0">
            <a:spAutoFit/>
          </a:bodyPr>
          <a:lstStyle/>
          <a:p>
            <a:pPr algn="ctr"/>
            <a:r>
              <a:rPr lang="fr-FR" sz="1500" i="1" dirty="0">
                <a:solidFill>
                  <a:sysClr val="windowText" lastClr="000000"/>
                </a:solidFill>
                <a:latin typeface="Book Antiqua" panose="02040602050305030304" pitchFamily="18" charset="0"/>
              </a:rPr>
              <a:t>« Depuis très longtemps, nous communiquons avec nos clients par voie dématérialisée : SMS enrichis, mailing, newsletter »</a:t>
            </a:r>
          </a:p>
        </p:txBody>
      </p:sp>
      <p:sp>
        <p:nvSpPr>
          <p:cNvPr id="14" name="ZoneTexte 13">
            <a:extLst>
              <a:ext uri="{FF2B5EF4-FFF2-40B4-BE49-F238E27FC236}">
                <a16:creationId xmlns:a16="http://schemas.microsoft.com/office/drawing/2014/main" xmlns="" id="{56D1FA1A-9BFE-2047-7C0E-99ABB42E53EA}"/>
              </a:ext>
            </a:extLst>
          </p:cNvPr>
          <p:cNvSpPr txBox="1"/>
          <p:nvPr/>
        </p:nvSpPr>
        <p:spPr>
          <a:xfrm>
            <a:off x="3303499" y="2357020"/>
            <a:ext cx="2977808" cy="2120682"/>
          </a:xfrm>
          <a:prstGeom prst="teardrop">
            <a:avLst>
              <a:gd name="adj" fmla="val 108956"/>
            </a:avLst>
          </a:prstGeom>
          <a:solidFill>
            <a:schemeClr val="accent1">
              <a:alpha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rgbClr r="0" g="0" b="0"/>
          </a:lnRef>
          <a:fillRef idx="0">
            <a:scrgbClr r="0" g="0" b="0"/>
          </a:fillRef>
          <a:effectRef idx="0">
            <a:scrgbClr r="0" g="0" b="0"/>
          </a:effectRef>
          <a:fontRef idx="minor">
            <a:schemeClr val="lt1"/>
          </a:fontRef>
        </p:style>
        <p:txBody>
          <a:bodyPr wrap="square" lIns="0" tIns="0" rIns="0" bIns="0" rtlCol="0">
            <a:spAutoFit/>
          </a:bodyPr>
          <a:lstStyle/>
          <a:p>
            <a:pPr algn="ctr"/>
            <a:r>
              <a:rPr lang="fr-FR" sz="1400" dirty="0">
                <a:latin typeface="AR CENA" panose="02000000000000000000" pitchFamily="2" charset="0"/>
              </a:rPr>
              <a:t>« En baissant le thermostat de 4° en dehors des horaires d’ouverture, nous avons réalisé un gain de 300 € sur la facture d’électricité annuelle. »</a:t>
            </a:r>
          </a:p>
        </p:txBody>
      </p:sp>
      <p:sp>
        <p:nvSpPr>
          <p:cNvPr id="17" name="ZoneTexte 16">
            <a:extLst>
              <a:ext uri="{FF2B5EF4-FFF2-40B4-BE49-F238E27FC236}">
                <a16:creationId xmlns:a16="http://schemas.microsoft.com/office/drawing/2014/main" xmlns="" id="{D2CD1511-58C7-9E1B-3DAF-98EA4C6AB429}"/>
              </a:ext>
            </a:extLst>
          </p:cNvPr>
          <p:cNvSpPr txBox="1"/>
          <p:nvPr/>
        </p:nvSpPr>
        <p:spPr>
          <a:xfrm>
            <a:off x="576693" y="5894641"/>
            <a:ext cx="2726806" cy="1872853"/>
          </a:xfrm>
          <a:prstGeom prst="roundRect">
            <a:avLst/>
          </a:prstGeom>
          <a:solidFill>
            <a:schemeClr val="accent3">
              <a:alpha val="50000"/>
            </a:schemeClr>
          </a:solidFill>
          <a:ln>
            <a:noFill/>
          </a:ln>
          <a:effectLst/>
          <a:scene3d>
            <a:camera prst="orthographicFront">
              <a:rot lat="0" lon="0" rev="0"/>
            </a:camera>
            <a:lightRig rig="glow" dir="t">
              <a:rot lat="0" lon="0" rev="14100000"/>
            </a:lightRig>
          </a:scene3d>
          <a:sp3d prstMaterial="softEdge">
            <a:bevelT w="127000" prst="artDeco"/>
          </a:sp3d>
        </p:spPr>
        <p:style>
          <a:lnRef idx="0">
            <a:scrgbClr r="0" g="0" b="0"/>
          </a:lnRef>
          <a:fillRef idx="0">
            <a:scrgbClr r="0" g="0" b="0"/>
          </a:fillRef>
          <a:effectRef idx="0">
            <a:scrgbClr r="0" g="0" b="0"/>
          </a:effectRef>
          <a:fontRef idx="minor">
            <a:schemeClr val="lt1"/>
          </a:fontRef>
        </p:style>
        <p:txBody>
          <a:bodyPr wrap="square">
            <a:spAutoFit/>
          </a:bodyPr>
          <a:lstStyle/>
          <a:p>
            <a:pPr algn="ctr"/>
            <a:r>
              <a:rPr lang="fr-FR" sz="1300" dirty="0">
                <a:solidFill>
                  <a:sysClr val="windowText" lastClr="000000"/>
                </a:solidFill>
                <a:latin typeface="Bahnschrift" panose="020B0502040204020203" pitchFamily="34" charset="0"/>
              </a:rPr>
              <a:t>J’ai commencé des modifications au sein de mon institut et ai pris un rendez-vous avec le responsable du centre de traitement des déchets pour connaître les différents dispositifs qui existent et avoir des conseils.</a:t>
            </a:r>
          </a:p>
        </p:txBody>
      </p:sp>
      <p:sp>
        <p:nvSpPr>
          <p:cNvPr id="15" name="ZoneTexte 14">
            <a:extLst>
              <a:ext uri="{FF2B5EF4-FFF2-40B4-BE49-F238E27FC236}">
                <a16:creationId xmlns:a16="http://schemas.microsoft.com/office/drawing/2014/main" xmlns="" id="{F075B625-D0E2-E58F-2315-B469B80266E8}"/>
              </a:ext>
            </a:extLst>
          </p:cNvPr>
          <p:cNvSpPr txBox="1"/>
          <p:nvPr/>
        </p:nvSpPr>
        <p:spPr>
          <a:xfrm>
            <a:off x="3645849" y="4155276"/>
            <a:ext cx="2485547" cy="1817727"/>
          </a:xfrm>
          <a:prstGeom prst="ellipse">
            <a:avLst/>
          </a:prstGeom>
          <a:solidFill>
            <a:schemeClr val="accent4">
              <a:alpha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rgbClr r="0" g="0" b="0"/>
          </a:lnRef>
          <a:fillRef idx="0">
            <a:scrgbClr r="0" g="0" b="0"/>
          </a:fillRef>
          <a:effectRef idx="0">
            <a:scrgbClr r="0" g="0" b="0"/>
          </a:effectRef>
          <a:fontRef idx="minor">
            <a:schemeClr val="lt1"/>
          </a:fontRef>
        </p:style>
        <p:txBody>
          <a:bodyPr wrap="square" lIns="0" tIns="0" rIns="0" bIns="0" rtlCol="0">
            <a:spAutoFit/>
          </a:bodyPr>
          <a:lstStyle/>
          <a:p>
            <a:pPr algn="ctr"/>
            <a:r>
              <a:rPr lang="fr-FR" sz="1400" b="1" dirty="0">
                <a:solidFill>
                  <a:schemeClr val="bg1"/>
                </a:solidFill>
                <a:latin typeface="Californian FB" panose="0207040306080B030204" pitchFamily="18" charset="0"/>
              </a:rPr>
              <a:t>« Nous venons de changer toutes les ampoules classiques par des ampoules LED, qui sont 5 à 10 fois moins énergivores »</a:t>
            </a:r>
          </a:p>
        </p:txBody>
      </p:sp>
      <p:sp>
        <p:nvSpPr>
          <p:cNvPr id="19" name="ZoneTexte 18">
            <a:extLst>
              <a:ext uri="{FF2B5EF4-FFF2-40B4-BE49-F238E27FC236}">
                <a16:creationId xmlns:a16="http://schemas.microsoft.com/office/drawing/2014/main" xmlns="" id="{3AF80AF8-F7DF-01C9-28DC-7D0DACBF3E81}"/>
              </a:ext>
            </a:extLst>
          </p:cNvPr>
          <p:cNvSpPr txBox="1"/>
          <p:nvPr/>
        </p:nvSpPr>
        <p:spPr>
          <a:xfrm>
            <a:off x="3189851" y="5894641"/>
            <a:ext cx="3205104" cy="2380357"/>
          </a:xfrm>
          <a:prstGeom prst="teardrop">
            <a:avLst>
              <a:gd name="adj" fmla="val 95839"/>
            </a:avLst>
          </a:prstGeom>
          <a:solidFill>
            <a:schemeClr val="accent4">
              <a:lumMod val="20000"/>
              <a:lumOff val="80000"/>
              <a:alpha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rgbClr r="0" g="0" b="0"/>
          </a:lnRef>
          <a:fillRef idx="0">
            <a:scrgbClr r="0" g="0" b="0"/>
          </a:fillRef>
          <a:effectRef idx="0">
            <a:scrgbClr r="0" g="0" b="0"/>
          </a:effectRef>
          <a:fontRef idx="minor">
            <a:schemeClr val="lt1"/>
          </a:fontRef>
        </p:style>
        <p:txBody>
          <a:bodyPr wrap="square">
            <a:spAutoFit/>
          </a:bodyPr>
          <a:lstStyle/>
          <a:p>
            <a:pPr algn="ctr"/>
            <a:r>
              <a:rPr lang="fr-FR" sz="1300" dirty="0">
                <a:solidFill>
                  <a:schemeClr val="accent4">
                    <a:lumMod val="50000"/>
                  </a:schemeClr>
                </a:solidFill>
                <a:latin typeface="Constantia" panose="02030602050306030303" pitchFamily="18" charset="0"/>
              </a:rPr>
              <a:t>J'ai suivi une formation sur le Développement Durable qui m’a fourni des outils pour faire évoluer et développer durablement notre entreprise et valoriser notre image d’esthéticienne auprès du public.</a:t>
            </a:r>
          </a:p>
        </p:txBody>
      </p:sp>
      <p:pic>
        <p:nvPicPr>
          <p:cNvPr id="3" name="Image 2">
            <a:hlinkClick r:id="rId2"/>
            <a:extLst>
              <a:ext uri="{FF2B5EF4-FFF2-40B4-BE49-F238E27FC236}">
                <a16:creationId xmlns:a16="http://schemas.microsoft.com/office/drawing/2014/main" xmlns="" id="{B56DD0F1-94FD-7CE0-314C-F1B165B08274}"/>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2601035" y="8162686"/>
            <a:ext cx="1655930" cy="955843"/>
          </a:xfrm>
          <a:prstGeom prst="rect">
            <a:avLst/>
          </a:prstGeom>
          <a:ln>
            <a:noFill/>
          </a:ln>
          <a:effectLst>
            <a:glow rad="101600">
              <a:schemeClr val="bg1">
                <a:lumMod val="95000"/>
                <a:alpha val="60000"/>
              </a:schemeClr>
            </a:glow>
            <a:outerShdw blurRad="292100" dist="139700" dir="2700000" algn="tl" rotWithShape="0">
              <a:srgbClr val="333333">
                <a:alpha val="65000"/>
              </a:srgbClr>
            </a:outerShdw>
          </a:effectLst>
        </p:spPr>
      </p:pic>
    </p:spTree>
    <p:extLst>
      <p:ext uri="{BB962C8B-B14F-4D97-AF65-F5344CB8AC3E}">
        <p14:creationId xmlns:p14="http://schemas.microsoft.com/office/powerpoint/2010/main" val="31584560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30E93ECC-51A1-2CAE-5011-6034651D38D3}"/>
              </a:ext>
            </a:extLst>
          </p:cNvPr>
          <p:cNvSpPr>
            <a:spLocks noGrp="1"/>
          </p:cNvSpPr>
          <p:nvPr>
            <p:ph type="title"/>
          </p:nvPr>
        </p:nvSpPr>
        <p:spPr>
          <a:xfrm>
            <a:off x="649833" y="2771641"/>
            <a:ext cx="2562848" cy="4362718"/>
          </a:xfrm>
        </p:spPr>
        <p:txBody>
          <a:bodyPr/>
          <a:lstStyle/>
          <a:p>
            <a:r>
              <a:rPr lang="fr-FR" sz="3200" dirty="0"/>
              <a:t>Edito</a:t>
            </a:r>
            <a:r>
              <a:rPr lang="fr-FR" dirty="0"/>
              <a:t/>
            </a:r>
            <a:br>
              <a:rPr lang="fr-FR" dirty="0"/>
            </a:br>
            <a:r>
              <a:rPr lang="fr-FR" dirty="0"/>
              <a:t/>
            </a:r>
            <a:br>
              <a:rPr lang="fr-FR" dirty="0"/>
            </a:br>
            <a:r>
              <a:rPr lang="fr-FR" sz="1800" dirty="0"/>
              <a:t>Martine Berenguel Présidente </a:t>
            </a:r>
            <a:br>
              <a:rPr lang="fr-FR" sz="1800" dirty="0"/>
            </a:br>
            <a:r>
              <a:rPr lang="fr-FR" sz="1800" dirty="0"/>
              <a:t>de la </a:t>
            </a:r>
            <a:br>
              <a:rPr lang="fr-FR" sz="1800" dirty="0"/>
            </a:br>
            <a:r>
              <a:rPr lang="fr-FR" sz="1800" dirty="0">
                <a:hlinkClick r:id="rId2">
                  <a:extLst>
                    <a:ext uri="{A12FA001-AC4F-418D-AE19-62706E023703}">
                      <ahyp:hlinkClr xmlns:ahyp="http://schemas.microsoft.com/office/drawing/2018/hyperlinkcolor" xmlns="" val="tx"/>
                    </a:ext>
                  </a:extLst>
                </a:hlinkClick>
              </a:rPr>
              <a:t>Confédération Nationale Artisanale</a:t>
            </a:r>
            <a:r>
              <a:rPr lang="fr-FR" sz="1800" dirty="0">
                <a:hlinkClick r:id="rId2">
                  <a:extLst>
                    <a:ext uri="{A12FA001-AC4F-418D-AE19-62706E023703}">
                      <ahyp:hlinkClr xmlns:ahyp="http://schemas.microsoft.com/office/drawing/2018/hyperlinkcolor" xmlns="" val="tx"/>
                    </a:ext>
                  </a:extLst>
                </a:hlinkClick>
              </a:rPr>
              <a:t/>
            </a:r>
            <a:br>
              <a:rPr lang="fr-FR" sz="1800" dirty="0">
                <a:hlinkClick r:id="rId2">
                  <a:extLst>
                    <a:ext uri="{A12FA001-AC4F-418D-AE19-62706E023703}">
                      <ahyp:hlinkClr xmlns:ahyp="http://schemas.microsoft.com/office/drawing/2018/hyperlinkcolor" xmlns="" val="tx"/>
                    </a:ext>
                  </a:extLst>
                </a:hlinkClick>
              </a:rPr>
            </a:br>
            <a:r>
              <a:rPr lang="fr-FR" sz="1800" dirty="0">
                <a:hlinkClick r:id="rId2">
                  <a:extLst>
                    <a:ext uri="{A12FA001-AC4F-418D-AE19-62706E023703}">
                      <ahyp:hlinkClr xmlns:ahyp="http://schemas.microsoft.com/office/drawing/2018/hyperlinkcolor" xmlns="" val="tx"/>
                    </a:ext>
                  </a:extLst>
                </a:hlinkClick>
              </a:rPr>
              <a:t>des Instituts de Beauté et Spas </a:t>
            </a:r>
            <a:r>
              <a:rPr lang="fr-FR" sz="1800" dirty="0">
                <a:hlinkClick r:id="rId2">
                  <a:extLst>
                    <a:ext uri="{A12FA001-AC4F-418D-AE19-62706E023703}">
                      <ahyp:hlinkClr xmlns:ahyp="http://schemas.microsoft.com/office/drawing/2018/hyperlinkcolor" xmlns="" val="tx"/>
                    </a:ext>
                  </a:extLst>
                </a:hlinkClick>
              </a:rPr>
              <a:t/>
            </a:r>
            <a:br>
              <a:rPr lang="fr-FR" sz="1800" dirty="0">
                <a:hlinkClick r:id="rId2">
                  <a:extLst>
                    <a:ext uri="{A12FA001-AC4F-418D-AE19-62706E023703}">
                      <ahyp:hlinkClr xmlns:ahyp="http://schemas.microsoft.com/office/drawing/2018/hyperlinkcolor" xmlns="" val="tx"/>
                    </a:ext>
                  </a:extLst>
                </a:hlinkClick>
              </a:rPr>
            </a:br>
            <a:r>
              <a:rPr lang="fr-FR" sz="1800" dirty="0">
                <a:hlinkClick r:id="rId2">
                  <a:extLst>
                    <a:ext uri="{A12FA001-AC4F-418D-AE19-62706E023703}">
                      <ahyp:hlinkClr xmlns:ahyp="http://schemas.microsoft.com/office/drawing/2018/hyperlinkcolor" xmlns="" val="tx"/>
                    </a:ext>
                  </a:extLst>
                </a:hlinkClick>
              </a:rPr>
              <a:t>- CNAIB-SPA</a:t>
            </a:r>
            <a:r>
              <a:rPr lang="fr-FR" dirty="0"/>
              <a:t/>
            </a:r>
            <a:br>
              <a:rPr lang="fr-FR" dirty="0"/>
            </a:br>
            <a:endParaRPr lang="fr-FR" dirty="0"/>
          </a:p>
        </p:txBody>
      </p:sp>
      <p:sp>
        <p:nvSpPr>
          <p:cNvPr id="3" name="Espace réservé du texte 2">
            <a:extLst>
              <a:ext uri="{FF2B5EF4-FFF2-40B4-BE49-F238E27FC236}">
                <a16:creationId xmlns:a16="http://schemas.microsoft.com/office/drawing/2014/main" xmlns="" id="{D283004F-6093-0225-EA37-82920F977263}"/>
              </a:ext>
            </a:extLst>
          </p:cNvPr>
          <p:cNvSpPr>
            <a:spLocks noGrp="1"/>
          </p:cNvSpPr>
          <p:nvPr>
            <p:ph type="body" idx="1"/>
          </p:nvPr>
        </p:nvSpPr>
        <p:spPr>
          <a:xfrm>
            <a:off x="3645320" y="1428750"/>
            <a:ext cx="2667622" cy="7605401"/>
          </a:xfrm>
        </p:spPr>
        <p:txBody>
          <a:bodyPr>
            <a:noAutofit/>
          </a:bodyPr>
          <a:lstStyle/>
          <a:p>
            <a:pPr algn="just">
              <a:spcBef>
                <a:spcPts val="600"/>
              </a:spcBef>
              <a:spcAft>
                <a:spcPts val="1200"/>
              </a:spcAft>
            </a:pPr>
            <a:r>
              <a:rPr lang="fr-FR" sz="1200" cap="none" dirty="0">
                <a:solidFill>
                  <a:schemeClr val="tx1">
                    <a:lumMod val="90000"/>
                    <a:lumOff val="10000"/>
                  </a:schemeClr>
                </a:solidFill>
                <a:cs typeface="Leelawadee" panose="020B0502040204020203" pitchFamily="34" charset="-34"/>
              </a:rPr>
              <a:t>«  Dans un monde exigeant qui n’attend plus des organisations qu’elles ne soient que performantes et/ou rentables financièrement, l’entreprise doit se réinventer en s’adaptant et en s’engageant pour répondre aux nouvelles attentes sociales, environnementales et éthiques.</a:t>
            </a:r>
          </a:p>
          <a:p>
            <a:pPr algn="just" fontAlgn="base">
              <a:spcBef>
                <a:spcPts val="600"/>
              </a:spcBef>
              <a:spcAft>
                <a:spcPts val="1200"/>
              </a:spcAft>
            </a:pPr>
            <a:r>
              <a:rPr lang="fr-FR" sz="1200" cap="none" dirty="0">
                <a:solidFill>
                  <a:schemeClr val="tx1">
                    <a:lumMod val="90000"/>
                    <a:lumOff val="10000"/>
                  </a:schemeClr>
                </a:solidFill>
                <a:cs typeface="Leelawadee" panose="020B0502040204020203" pitchFamily="34" charset="-34"/>
              </a:rPr>
              <a:t>Entre les économies d’énergies, les nouvelles règlementations, les attentes des salariés qui veulent donner du sens à leur travail et celles des consommateurs de plus en plus informés et soucieux de la qualité des produits et </a:t>
            </a:r>
            <a:r>
              <a:rPr lang="fr-FR" sz="1200" cap="none" dirty="0">
                <a:solidFill>
                  <a:schemeClr val="tx1"/>
                </a:solidFill>
                <a:cs typeface="Leelawadee" panose="020B0502040204020203" pitchFamily="34" charset="-34"/>
              </a:rPr>
              <a:t>services, </a:t>
            </a:r>
            <a:r>
              <a:rPr lang="fr-FR" sz="1200" cap="none" dirty="0">
                <a:solidFill>
                  <a:schemeClr val="tx1">
                    <a:lumMod val="90000"/>
                    <a:lumOff val="10000"/>
                  </a:schemeClr>
                </a:solidFill>
                <a:cs typeface="Leelawadee" panose="020B0502040204020203" pitchFamily="34" charset="-34"/>
              </a:rPr>
              <a:t>face aux exigences du marché et à l’urgence climatique, la </a:t>
            </a:r>
            <a:r>
              <a:rPr lang="fr-FR" sz="1200" b="1" cap="none" dirty="0">
                <a:solidFill>
                  <a:schemeClr val="tx1">
                    <a:lumMod val="90000"/>
                    <a:lumOff val="10000"/>
                  </a:schemeClr>
                </a:solidFill>
                <a:cs typeface="Leelawadee" panose="020B0502040204020203" pitchFamily="34" charset="-34"/>
              </a:rPr>
              <a:t>TRANSITION ÉCOLOGIQUE </a:t>
            </a:r>
            <a:r>
              <a:rPr lang="fr-FR" sz="1200" cap="none" dirty="0">
                <a:solidFill>
                  <a:schemeClr val="tx1">
                    <a:lumMod val="90000"/>
                    <a:lumOff val="10000"/>
                  </a:schemeClr>
                </a:solidFill>
                <a:cs typeface="Leelawadee" panose="020B0502040204020203" pitchFamily="34" charset="-34"/>
              </a:rPr>
              <a:t>est en train de s’imposer comme une évidence dont il nous faut nous saisir comme une opportunité pour nos instituts.</a:t>
            </a:r>
          </a:p>
          <a:p>
            <a:pPr algn="just">
              <a:spcBef>
                <a:spcPts val="600"/>
              </a:spcBef>
              <a:spcAft>
                <a:spcPts val="1200"/>
              </a:spcAft>
            </a:pPr>
            <a:r>
              <a:rPr lang="fr-FR" sz="1200" cap="none" dirty="0">
                <a:solidFill>
                  <a:schemeClr val="tx1">
                    <a:lumMod val="90000"/>
                    <a:lumOff val="10000"/>
                  </a:schemeClr>
                </a:solidFill>
                <a:cs typeface="Leelawadee" panose="020B0502040204020203" pitchFamily="34" charset="-34"/>
              </a:rPr>
              <a:t>Voici un guide sectoriel qui vous permettra d’appréhender ce qu’est la transition écologique, comment la mettre en œuvre et valoriser vos actions quotidiennes en institut, votre savoir-faire et vos spécificités, et développer de nouvelles actions en faveur du développement durable dans le cadre d’une démarche d’amélioration continue. »</a:t>
            </a:r>
          </a:p>
        </p:txBody>
      </p:sp>
      <p:pic>
        <p:nvPicPr>
          <p:cNvPr id="4" name="Image 3">
            <a:extLst>
              <a:ext uri="{FF2B5EF4-FFF2-40B4-BE49-F238E27FC236}">
                <a16:creationId xmlns:a16="http://schemas.microsoft.com/office/drawing/2014/main" xmlns="" id="{CF9C9843-93CA-4E12-216F-DAA027850206}"/>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83909" y="6566758"/>
            <a:ext cx="1424292" cy="822136"/>
          </a:xfrm>
          <a:prstGeom prst="rect">
            <a:avLst/>
          </a:prstGeom>
          <a:ln>
            <a:noFill/>
          </a:ln>
          <a:effectLst>
            <a:glow rad="101600">
              <a:schemeClr val="bg1">
                <a:lumMod val="95000"/>
                <a:alpha val="60000"/>
              </a:schemeClr>
            </a:glow>
            <a:outerShdw blurRad="292100" dist="139700" dir="2700000" algn="tl" rotWithShape="0">
              <a:srgbClr val="333333">
                <a:alpha val="65000"/>
              </a:srgbClr>
            </a:outerShdw>
          </a:effectLst>
        </p:spPr>
      </p:pic>
      <p:sp>
        <p:nvSpPr>
          <p:cNvPr id="5" name="ZoneTexte 4">
            <a:extLst>
              <a:ext uri="{FF2B5EF4-FFF2-40B4-BE49-F238E27FC236}">
                <a16:creationId xmlns:a16="http://schemas.microsoft.com/office/drawing/2014/main" xmlns="" id="{A92EB33A-DAE9-4443-C812-310BAF61A0A9}"/>
              </a:ext>
            </a:extLst>
          </p:cNvPr>
          <p:cNvSpPr txBox="1">
            <a:spLocks/>
          </p:cNvSpPr>
          <p:nvPr/>
        </p:nvSpPr>
        <p:spPr>
          <a:xfrm>
            <a:off x="6312942" y="9366000"/>
            <a:ext cx="540000" cy="540000"/>
          </a:xfrm>
          <a:prstGeom prst="rect">
            <a:avLst/>
          </a:prstGeom>
          <a:noFill/>
        </p:spPr>
        <p:txBody>
          <a:bodyPr wrap="square" rtlCol="0" anchor="ctr">
            <a:spAutoFit/>
          </a:bodyPr>
          <a:lstStyle/>
          <a:p>
            <a:pPr algn="ctr"/>
            <a:r>
              <a:rPr lang="fr-FR" sz="1400" dirty="0">
                <a:solidFill>
                  <a:schemeClr val="tx1">
                    <a:lumMod val="50000"/>
                    <a:lumOff val="50000"/>
                  </a:schemeClr>
                </a:solidFill>
              </a:rPr>
              <a:t>1</a:t>
            </a:r>
          </a:p>
        </p:txBody>
      </p:sp>
    </p:spTree>
    <p:extLst>
      <p:ext uri="{BB962C8B-B14F-4D97-AF65-F5344CB8AC3E}">
        <p14:creationId xmlns:p14="http://schemas.microsoft.com/office/powerpoint/2010/main" val="297190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2B88FF46-C9CC-EE68-D068-65C2183F5218}"/>
              </a:ext>
            </a:extLst>
          </p:cNvPr>
          <p:cNvSpPr>
            <a:spLocks noGrp="1"/>
          </p:cNvSpPr>
          <p:nvPr>
            <p:ph type="title"/>
          </p:nvPr>
        </p:nvSpPr>
        <p:spPr>
          <a:xfrm>
            <a:off x="521497" y="2771641"/>
            <a:ext cx="2326322" cy="4362718"/>
          </a:xfrm>
        </p:spPr>
        <p:txBody>
          <a:bodyPr/>
          <a:lstStyle/>
          <a:p>
            <a:r>
              <a:rPr lang="fr-FR" b="1" dirty="0"/>
              <a:t>Sommaire de ce guide</a:t>
            </a:r>
          </a:p>
        </p:txBody>
      </p:sp>
      <p:graphicFrame>
        <p:nvGraphicFramePr>
          <p:cNvPr id="4" name="Diagramme 3">
            <a:extLst>
              <a:ext uri="{FF2B5EF4-FFF2-40B4-BE49-F238E27FC236}">
                <a16:creationId xmlns:a16="http://schemas.microsoft.com/office/drawing/2014/main" xmlns="" id="{31CB75BE-31F3-0CC8-36D6-45282E0D50DB}"/>
              </a:ext>
            </a:extLst>
          </p:cNvPr>
          <p:cNvGraphicFramePr/>
          <p:nvPr>
            <p:extLst>
              <p:ext uri="{D42A27DB-BD31-4B8C-83A1-F6EECF244321}">
                <p14:modId xmlns:p14="http://schemas.microsoft.com/office/powerpoint/2010/main" val="2062670731"/>
              </p:ext>
            </p:extLst>
          </p:nvPr>
        </p:nvGraphicFramePr>
        <p:xfrm>
          <a:off x="3697922" y="2011680"/>
          <a:ext cx="2638581" cy="72299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ZoneTexte 2">
            <a:extLst>
              <a:ext uri="{FF2B5EF4-FFF2-40B4-BE49-F238E27FC236}">
                <a16:creationId xmlns:a16="http://schemas.microsoft.com/office/drawing/2014/main" xmlns="" id="{FB051FB5-6036-70BD-E24A-506A8BE1BD45}"/>
              </a:ext>
            </a:extLst>
          </p:cNvPr>
          <p:cNvSpPr txBox="1">
            <a:spLocks/>
          </p:cNvSpPr>
          <p:nvPr/>
        </p:nvSpPr>
        <p:spPr>
          <a:xfrm>
            <a:off x="6318000" y="9366000"/>
            <a:ext cx="540000" cy="540000"/>
          </a:xfrm>
          <a:prstGeom prst="rect">
            <a:avLst/>
          </a:prstGeom>
          <a:noFill/>
        </p:spPr>
        <p:txBody>
          <a:bodyPr wrap="square" rtlCol="0" anchor="ctr">
            <a:noAutofit/>
          </a:bodyPr>
          <a:lstStyle/>
          <a:p>
            <a:pPr algn="ctr"/>
            <a:r>
              <a:rPr lang="fr-FR" sz="1400" dirty="0">
                <a:solidFill>
                  <a:schemeClr val="tx1">
                    <a:lumMod val="50000"/>
                    <a:lumOff val="50000"/>
                  </a:schemeClr>
                </a:solidFill>
              </a:rPr>
              <a:t>2</a:t>
            </a:r>
          </a:p>
        </p:txBody>
      </p:sp>
    </p:spTree>
    <p:extLst>
      <p:ext uri="{BB962C8B-B14F-4D97-AF65-F5344CB8AC3E}">
        <p14:creationId xmlns:p14="http://schemas.microsoft.com/office/powerpoint/2010/main" val="37335359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xmlns="" id="{2EFE9071-872E-164C-8342-F33642323425}"/>
              </a:ext>
            </a:extLst>
          </p:cNvPr>
          <p:cNvSpPr>
            <a:spLocks noGrp="1"/>
          </p:cNvSpPr>
          <p:nvPr>
            <p:ph idx="1"/>
          </p:nvPr>
        </p:nvSpPr>
        <p:spPr>
          <a:xfrm>
            <a:off x="860642" y="6489986"/>
            <a:ext cx="5356860" cy="1218513"/>
          </a:xfrm>
        </p:spPr>
        <p:txBody>
          <a:bodyPr>
            <a:normAutofit fontScale="92500" lnSpcReduction="10000"/>
          </a:bodyPr>
          <a:lstStyle/>
          <a:p>
            <a:pPr marL="0" indent="0" algn="just">
              <a:spcBef>
                <a:spcPts val="600"/>
              </a:spcBef>
              <a:buNone/>
            </a:pPr>
            <a:r>
              <a:rPr lang="fr-FR" sz="1200" b="1" dirty="0">
                <a:solidFill>
                  <a:schemeClr val="accent4"/>
                </a:solidFill>
              </a:rPr>
              <a:t>« Dans un contexte marqué par l’accélération du dérèglement climatique et la guerre en Ukraine, la transition énergétique de la France est plus que jamais une priorité. Notre pays doit sortir de sa dépendance aux énergies fossiles et réduire de 40 % sa consommation d’énergie d’ici 2050 afin d’atteindre la neutralité carbone. Cela suppose de transformer durablement nos habitudes et nos comportements. » </a:t>
            </a:r>
            <a:r>
              <a:rPr lang="fr-FR" sz="1200" dirty="0">
                <a:solidFill>
                  <a:schemeClr val="accent4"/>
                </a:solidFill>
              </a:rPr>
              <a:t>| </a:t>
            </a:r>
            <a:r>
              <a:rPr lang="fr-FR" sz="1100" i="1" dirty="0">
                <a:solidFill>
                  <a:schemeClr val="accent4"/>
                </a:solidFill>
                <a:hlinkClick r:id="rId2"/>
              </a:rPr>
              <a:t>Présentation du plan sobriété énergétique : une mobilisation générale - 06/10/2022</a:t>
            </a:r>
            <a:endParaRPr lang="fr-FR" sz="1100" b="1" i="1" dirty="0">
              <a:solidFill>
                <a:schemeClr val="accent4"/>
              </a:solidFill>
            </a:endParaRPr>
          </a:p>
          <a:p>
            <a:pPr marL="0" indent="0" algn="just">
              <a:spcBef>
                <a:spcPts val="600"/>
              </a:spcBef>
              <a:buNone/>
            </a:pPr>
            <a:endParaRPr lang="fr-FR" sz="1200" b="1" dirty="0">
              <a:solidFill>
                <a:schemeClr val="accent4"/>
              </a:solidFill>
            </a:endParaRPr>
          </a:p>
        </p:txBody>
      </p:sp>
      <p:sp>
        <p:nvSpPr>
          <p:cNvPr id="5" name="Titre 4">
            <a:extLst>
              <a:ext uri="{FF2B5EF4-FFF2-40B4-BE49-F238E27FC236}">
                <a16:creationId xmlns:a16="http://schemas.microsoft.com/office/drawing/2014/main" xmlns="" id="{90198730-1BDF-D7EB-8E9F-5389FC1E5B7C}"/>
              </a:ext>
            </a:extLst>
          </p:cNvPr>
          <p:cNvSpPr>
            <a:spLocks noGrp="1"/>
          </p:cNvSpPr>
          <p:nvPr>
            <p:ph type="title"/>
          </p:nvPr>
        </p:nvSpPr>
        <p:spPr>
          <a:xfrm>
            <a:off x="419100" y="759788"/>
            <a:ext cx="4758945" cy="1039983"/>
          </a:xfrm>
        </p:spPr>
        <p:txBody>
          <a:bodyPr/>
          <a:lstStyle/>
          <a:p>
            <a:r>
              <a:rPr lang="fr-FR" dirty="0"/>
              <a:t>Transition écologique, de quoi parle-ton ?</a:t>
            </a:r>
          </a:p>
        </p:txBody>
      </p:sp>
      <p:sp>
        <p:nvSpPr>
          <p:cNvPr id="7" name="ZoneTexte 6">
            <a:extLst>
              <a:ext uri="{FF2B5EF4-FFF2-40B4-BE49-F238E27FC236}">
                <a16:creationId xmlns:a16="http://schemas.microsoft.com/office/drawing/2014/main" xmlns="" id="{5E605067-F59B-5E9E-8BBC-D0B905EC3C7C}"/>
              </a:ext>
            </a:extLst>
          </p:cNvPr>
          <p:cNvSpPr txBox="1"/>
          <p:nvPr/>
        </p:nvSpPr>
        <p:spPr>
          <a:xfrm>
            <a:off x="419100" y="8566856"/>
            <a:ext cx="6019800" cy="892552"/>
          </a:xfrm>
          <a:prstGeom prst="rect">
            <a:avLst/>
          </a:prstGeom>
          <a:solidFill>
            <a:schemeClr val="accent4">
              <a:alpha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rgbClr r="0" g="0" b="0"/>
          </a:lnRef>
          <a:fillRef idx="0">
            <a:scrgbClr r="0" g="0" b="0"/>
          </a:fillRef>
          <a:effectRef idx="0">
            <a:scrgbClr r="0" g="0" b="0"/>
          </a:effectRef>
          <a:fontRef idx="minor">
            <a:schemeClr val="lt1"/>
          </a:fontRef>
        </p:style>
        <p:txBody>
          <a:bodyPr wrap="square">
            <a:spAutoFit/>
          </a:bodyPr>
          <a:lstStyle/>
          <a:p>
            <a:pPr algn="ctr"/>
            <a:r>
              <a:rPr lang="fr-FR" sz="1200" dirty="0">
                <a:latin typeface="Baskerville Old Face" panose="02020602080505020303" pitchFamily="18" charset="0"/>
              </a:rPr>
              <a:t>« </a:t>
            </a:r>
            <a:r>
              <a:rPr lang="fr-FR" sz="1400" dirty="0">
                <a:latin typeface="Baskerville Old Face" panose="02020602080505020303" pitchFamily="18" charset="0"/>
              </a:rPr>
              <a:t>Le Développement Durable est la réponse à nos besoins actuels </a:t>
            </a:r>
            <a:br>
              <a:rPr lang="fr-FR" sz="1400" dirty="0">
                <a:latin typeface="Baskerville Old Face" panose="02020602080505020303" pitchFamily="18" charset="0"/>
              </a:rPr>
            </a:br>
            <a:r>
              <a:rPr lang="fr-FR" sz="1400" dirty="0">
                <a:latin typeface="Baskerville Old Face" panose="02020602080505020303" pitchFamily="18" charset="0"/>
              </a:rPr>
              <a:t>sans compromettre les besoins des générations futures</a:t>
            </a:r>
            <a:r>
              <a:rPr lang="fr-FR" sz="1200" dirty="0">
                <a:latin typeface="Baskerville Old Face" panose="02020602080505020303" pitchFamily="18" charset="0"/>
              </a:rPr>
              <a:t>. »</a:t>
            </a:r>
          </a:p>
          <a:p>
            <a:pPr algn="ctr"/>
            <a:endParaRPr lang="fr-FR" sz="1200" dirty="0">
              <a:latin typeface="Baskerville Old Face" panose="02020602080505020303" pitchFamily="18" charset="0"/>
            </a:endParaRPr>
          </a:p>
          <a:p>
            <a:pPr algn="ctr"/>
            <a:r>
              <a:rPr lang="fr-FR" sz="1200" dirty="0">
                <a:latin typeface="Baskerville Old Face" panose="02020602080505020303" pitchFamily="18" charset="0"/>
              </a:rPr>
              <a:t>© Institut responsable pour une beauté durable</a:t>
            </a:r>
          </a:p>
        </p:txBody>
      </p:sp>
      <p:sp>
        <p:nvSpPr>
          <p:cNvPr id="10" name="ZoneTexte 9">
            <a:extLst>
              <a:ext uri="{FF2B5EF4-FFF2-40B4-BE49-F238E27FC236}">
                <a16:creationId xmlns:a16="http://schemas.microsoft.com/office/drawing/2014/main" xmlns="" id="{E76BF672-CB57-4693-2156-333E8D6B7A86}"/>
              </a:ext>
            </a:extLst>
          </p:cNvPr>
          <p:cNvSpPr txBox="1"/>
          <p:nvPr/>
        </p:nvSpPr>
        <p:spPr>
          <a:xfrm>
            <a:off x="384814" y="3317363"/>
            <a:ext cx="6054345" cy="1795363"/>
          </a:xfrm>
          <a:prstGeom prst="rect">
            <a:avLst/>
          </a:prstGeom>
          <a:noFill/>
        </p:spPr>
        <p:txBody>
          <a:bodyPr wrap="square">
            <a:spAutoFit/>
          </a:bodyPr>
          <a:lstStyle/>
          <a:p>
            <a:pPr algn="just"/>
            <a:r>
              <a:rPr lang="fr-FR" sz="1200" dirty="0"/>
              <a:t>La transition écologique est un enjeu majeur pour les entreprises, quel que soit leur secteur d’activité. Elle consiste notamment à :</a:t>
            </a:r>
          </a:p>
          <a:p>
            <a:pPr marL="257175" indent="-257175" defTabSz="342900">
              <a:spcBef>
                <a:spcPts val="750"/>
              </a:spcBef>
              <a:buClr>
                <a:schemeClr val="accent1"/>
              </a:buClr>
              <a:buSzPct val="80000"/>
              <a:buFont typeface="Wingdings 3" charset="2"/>
              <a:buChar char=""/>
            </a:pPr>
            <a:r>
              <a:rPr lang="fr-FR" sz="1200" dirty="0">
                <a:solidFill>
                  <a:schemeClr val="accent4"/>
                </a:solidFill>
              </a:rPr>
              <a:t>Intégrer le développement durable à sa stratégie d'entreprise</a:t>
            </a:r>
          </a:p>
          <a:p>
            <a:pPr marL="257175" indent="-257175" defTabSz="342900">
              <a:spcBef>
                <a:spcPts val="750"/>
              </a:spcBef>
              <a:buClr>
                <a:schemeClr val="accent1"/>
              </a:buClr>
              <a:buSzPct val="80000"/>
              <a:buFont typeface="Wingdings 3" charset="2"/>
              <a:buChar char=""/>
            </a:pPr>
            <a:r>
              <a:rPr lang="fr-FR" sz="1200" dirty="0">
                <a:solidFill>
                  <a:schemeClr val="accent4"/>
                </a:solidFill>
              </a:rPr>
              <a:t>Éco-concevoir un produit ou un service</a:t>
            </a:r>
          </a:p>
          <a:p>
            <a:pPr marL="257175" indent="-257175" defTabSz="342900">
              <a:spcBef>
                <a:spcPts val="750"/>
              </a:spcBef>
              <a:buClr>
                <a:schemeClr val="accent1"/>
              </a:buClr>
              <a:buSzPct val="80000"/>
              <a:buFont typeface="Wingdings 3" charset="2"/>
              <a:buChar char=""/>
            </a:pPr>
            <a:r>
              <a:rPr lang="fr-FR" sz="1200" dirty="0">
                <a:solidFill>
                  <a:schemeClr val="accent4"/>
                </a:solidFill>
              </a:rPr>
              <a:t>Mettre en place une démarche bas carbone</a:t>
            </a:r>
          </a:p>
          <a:p>
            <a:pPr marL="257175" indent="-257175" defTabSz="342900">
              <a:spcBef>
                <a:spcPts val="750"/>
              </a:spcBef>
              <a:buClr>
                <a:schemeClr val="accent1"/>
              </a:buClr>
              <a:buSzPct val="80000"/>
              <a:buFont typeface="Wingdings 3" charset="2"/>
              <a:buChar char=""/>
            </a:pPr>
            <a:r>
              <a:rPr lang="fr-FR" sz="1200" dirty="0">
                <a:solidFill>
                  <a:schemeClr val="accent4"/>
                </a:solidFill>
              </a:rPr>
              <a:t>Repenser l'organisation et les conditions de travail pour réussir son projet de transition</a:t>
            </a:r>
          </a:p>
        </p:txBody>
      </p:sp>
      <p:sp>
        <p:nvSpPr>
          <p:cNvPr id="12" name="ZoneTexte 11">
            <a:extLst>
              <a:ext uri="{FF2B5EF4-FFF2-40B4-BE49-F238E27FC236}">
                <a16:creationId xmlns:a16="http://schemas.microsoft.com/office/drawing/2014/main" xmlns="" id="{9918BD75-0D5A-4922-AEC3-14F4D65496D8}"/>
              </a:ext>
            </a:extLst>
          </p:cNvPr>
          <p:cNvSpPr txBox="1"/>
          <p:nvPr/>
        </p:nvSpPr>
        <p:spPr>
          <a:xfrm>
            <a:off x="419100" y="5298043"/>
            <a:ext cx="6054344" cy="1015663"/>
          </a:xfrm>
          <a:prstGeom prst="rect">
            <a:avLst/>
          </a:prstGeom>
          <a:noFill/>
        </p:spPr>
        <p:txBody>
          <a:bodyPr wrap="square">
            <a:spAutoFit/>
          </a:bodyPr>
          <a:lstStyle/>
          <a:p>
            <a:pPr algn="just"/>
            <a:r>
              <a:rPr lang="fr-FR" sz="1200" dirty="0"/>
              <a:t>Circuit court pour les matières premières, lutte contre le gaspillage, tri des déchets, optimisation des consommations d’énergie, d’eau … Chacun peut s’engager à son rythme dans la transition écologique et se servir de ce levier économique pour innover, se différencier, réduire ses coûts et développer son activité.</a:t>
            </a:r>
          </a:p>
        </p:txBody>
      </p:sp>
      <p:pic>
        <p:nvPicPr>
          <p:cNvPr id="14" name="Graphique 13" descr="Atome avec un remplissage uni">
            <a:extLst>
              <a:ext uri="{FF2B5EF4-FFF2-40B4-BE49-F238E27FC236}">
                <a16:creationId xmlns:a16="http://schemas.microsoft.com/office/drawing/2014/main" xmlns="" id="{F6DD750F-DBEF-C890-18A5-6CDA0A71E13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180101" y="7710692"/>
            <a:ext cx="720000" cy="720000"/>
          </a:xfrm>
          <a:prstGeom prst="rect">
            <a:avLst/>
          </a:prstGeom>
        </p:spPr>
      </p:pic>
      <p:pic>
        <p:nvPicPr>
          <p:cNvPr id="16" name="Graphique 15" descr="Flèche en cercle avec un remplissage uni">
            <a:extLst>
              <a:ext uri="{FF2B5EF4-FFF2-40B4-BE49-F238E27FC236}">
                <a16:creationId xmlns:a16="http://schemas.microsoft.com/office/drawing/2014/main" xmlns="" id="{BCE75E97-A720-F3C3-1FF6-23A946E8BCC1}"/>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2179587" y="7710692"/>
            <a:ext cx="720000" cy="720000"/>
          </a:xfrm>
          <a:prstGeom prst="rect">
            <a:avLst/>
          </a:prstGeom>
        </p:spPr>
      </p:pic>
      <p:pic>
        <p:nvPicPr>
          <p:cNvPr id="18" name="Graphique 17" descr="Eau avec un remplissage uni">
            <a:extLst>
              <a:ext uri="{FF2B5EF4-FFF2-40B4-BE49-F238E27FC236}">
                <a16:creationId xmlns:a16="http://schemas.microsoft.com/office/drawing/2014/main" xmlns="" id="{68645A88-4F0D-1A83-EDCA-B01D35E3E440}"/>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3179073" y="7710692"/>
            <a:ext cx="720000" cy="720000"/>
          </a:xfrm>
          <a:prstGeom prst="rect">
            <a:avLst/>
          </a:prstGeom>
        </p:spPr>
      </p:pic>
      <p:pic>
        <p:nvPicPr>
          <p:cNvPr id="20" name="Graphique 19" descr="Bus avec un remplissage uni">
            <a:extLst>
              <a:ext uri="{FF2B5EF4-FFF2-40B4-BE49-F238E27FC236}">
                <a16:creationId xmlns:a16="http://schemas.microsoft.com/office/drawing/2014/main" xmlns="" id="{B175ACE3-D1BD-7561-5418-C4BA44175D51}"/>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4178559" y="7710692"/>
            <a:ext cx="720000" cy="720000"/>
          </a:xfrm>
          <a:prstGeom prst="rect">
            <a:avLst/>
          </a:prstGeom>
        </p:spPr>
      </p:pic>
      <p:pic>
        <p:nvPicPr>
          <p:cNvPr id="22" name="Graphique 21" descr="Main ouverte avec une plante avec un remplissage uni">
            <a:extLst>
              <a:ext uri="{FF2B5EF4-FFF2-40B4-BE49-F238E27FC236}">
                <a16:creationId xmlns:a16="http://schemas.microsoft.com/office/drawing/2014/main" xmlns="" id="{18EFFD12-4B93-D8BA-9382-38830A21C871}"/>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p:blipFill>
        <p:spPr>
          <a:xfrm>
            <a:off x="5178045" y="7710692"/>
            <a:ext cx="720000" cy="720000"/>
          </a:xfrm>
          <a:prstGeom prst="rect">
            <a:avLst/>
          </a:prstGeom>
        </p:spPr>
      </p:pic>
      <p:sp>
        <p:nvSpPr>
          <p:cNvPr id="2" name="ZoneTexte 1">
            <a:extLst>
              <a:ext uri="{FF2B5EF4-FFF2-40B4-BE49-F238E27FC236}">
                <a16:creationId xmlns:a16="http://schemas.microsoft.com/office/drawing/2014/main" xmlns="" id="{A4A31DE7-0F7E-187E-AE4A-9F32416C7416}"/>
              </a:ext>
            </a:extLst>
          </p:cNvPr>
          <p:cNvSpPr txBox="1">
            <a:spLocks/>
          </p:cNvSpPr>
          <p:nvPr/>
        </p:nvSpPr>
        <p:spPr>
          <a:xfrm>
            <a:off x="6318000" y="9366000"/>
            <a:ext cx="540000" cy="540000"/>
          </a:xfrm>
          <a:prstGeom prst="rect">
            <a:avLst/>
          </a:prstGeom>
          <a:noFill/>
        </p:spPr>
        <p:txBody>
          <a:bodyPr wrap="square" rtlCol="0" anchor="ctr">
            <a:noAutofit/>
          </a:bodyPr>
          <a:lstStyle/>
          <a:p>
            <a:pPr algn="ctr"/>
            <a:r>
              <a:rPr lang="fr-FR" sz="1400" dirty="0">
                <a:solidFill>
                  <a:schemeClr val="tx1">
                    <a:lumMod val="50000"/>
                    <a:lumOff val="50000"/>
                  </a:schemeClr>
                </a:solidFill>
              </a:rPr>
              <a:t>3</a:t>
            </a:r>
          </a:p>
        </p:txBody>
      </p:sp>
    </p:spTree>
    <p:extLst>
      <p:ext uri="{BB962C8B-B14F-4D97-AF65-F5344CB8AC3E}">
        <p14:creationId xmlns:p14="http://schemas.microsoft.com/office/powerpoint/2010/main" val="42188332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8E457CF1-783D-9434-369F-4F0BDAA0E05B}"/>
              </a:ext>
            </a:extLst>
          </p:cNvPr>
          <p:cNvSpPr>
            <a:spLocks noGrp="1"/>
          </p:cNvSpPr>
          <p:nvPr>
            <p:ph type="title"/>
          </p:nvPr>
        </p:nvSpPr>
        <p:spPr>
          <a:xfrm>
            <a:off x="573632" y="1079139"/>
            <a:ext cx="2779169" cy="7747722"/>
          </a:xfrm>
        </p:spPr>
        <p:txBody>
          <a:bodyPr/>
          <a:lstStyle/>
          <a:p>
            <a:pPr>
              <a:spcBef>
                <a:spcPts val="1200"/>
              </a:spcBef>
              <a:spcAft>
                <a:spcPts val="1800"/>
              </a:spcAft>
            </a:pPr>
            <a:r>
              <a:rPr lang="fr-FR" sz="1400" dirty="0"/>
              <a:t>Selon l'ADEME, les locaux commerciaux accueillant du public doivent faire face à une facture énergétique conséquente du fait de leur activité :</a:t>
            </a:r>
            <a:br>
              <a:rPr lang="fr-FR" sz="1400" dirty="0"/>
            </a:br>
            <a:r>
              <a:rPr lang="fr-FR" sz="1400" dirty="0"/>
              <a:t/>
            </a:r>
            <a:br>
              <a:rPr lang="fr-FR" sz="1400" dirty="0"/>
            </a:br>
            <a:r>
              <a:rPr lang="fr-FR" sz="1400" dirty="0">
                <a:sym typeface="Wingdings" panose="05000000000000000000" pitchFamily="2" charset="2"/>
              </a:rPr>
              <a:t> </a:t>
            </a:r>
            <a:r>
              <a:rPr lang="fr-FR" sz="1400" dirty="0"/>
              <a:t>l’éclairage, qui représente en moyenne 25 % de la facture énergétique d’un commerce ;</a:t>
            </a:r>
            <a:br>
              <a:rPr lang="fr-FR" sz="1400" dirty="0"/>
            </a:br>
            <a:r>
              <a:rPr lang="fr-FR" sz="1400" dirty="0"/>
              <a:t/>
            </a:r>
            <a:br>
              <a:rPr lang="fr-FR" sz="1400" dirty="0"/>
            </a:br>
            <a:r>
              <a:rPr lang="fr-FR" sz="1400" dirty="0">
                <a:sym typeface="Wingdings" panose="05000000000000000000" pitchFamily="2" charset="2"/>
              </a:rPr>
              <a:t> </a:t>
            </a:r>
            <a:r>
              <a:rPr lang="fr-FR" sz="1400" dirty="0"/>
              <a:t>la climatisation et la ventilation, qui représentent 20 % de la facture énergétique d’un commerce de proximité ;</a:t>
            </a:r>
            <a:br>
              <a:rPr lang="fr-FR" sz="1400" dirty="0"/>
            </a:br>
            <a:r>
              <a:rPr lang="fr-FR" sz="1400" dirty="0"/>
              <a:t/>
            </a:r>
            <a:br>
              <a:rPr lang="fr-FR" sz="1400" dirty="0"/>
            </a:br>
            <a:r>
              <a:rPr lang="fr-FR" sz="1400" dirty="0">
                <a:sym typeface="Wingdings" panose="05000000000000000000" pitchFamily="2" charset="2"/>
              </a:rPr>
              <a:t> </a:t>
            </a:r>
            <a:r>
              <a:rPr lang="fr-FR" sz="1400" dirty="0"/>
              <a:t>le chauffage, qui représente en moyenne 22 % de la facture énergétique d’une boutique ;</a:t>
            </a:r>
            <a:br>
              <a:rPr lang="fr-FR" sz="1400" dirty="0"/>
            </a:br>
            <a:r>
              <a:rPr lang="fr-FR" sz="1400" dirty="0"/>
              <a:t/>
            </a:r>
            <a:br>
              <a:rPr lang="fr-FR" sz="1400" dirty="0"/>
            </a:br>
            <a:r>
              <a:rPr lang="fr-FR" sz="1400" dirty="0">
                <a:sym typeface="Wingdings" panose="05000000000000000000" pitchFamily="2" charset="2"/>
              </a:rPr>
              <a:t> </a:t>
            </a:r>
            <a:r>
              <a:rPr lang="fr-FR" sz="1400" dirty="0"/>
              <a:t>l’Eau chaude sanitaire (ECS), qui représente en moyenne 6 % de la facture énergétique d’un commerce ;</a:t>
            </a:r>
            <a:br>
              <a:rPr lang="fr-FR" sz="1400" dirty="0"/>
            </a:br>
            <a:r>
              <a:rPr lang="fr-FR" sz="1400" dirty="0"/>
              <a:t/>
            </a:r>
            <a:br>
              <a:rPr lang="fr-FR" sz="1400" dirty="0"/>
            </a:br>
            <a:r>
              <a:rPr lang="fr-FR" sz="1400" dirty="0">
                <a:sym typeface="Wingdings" panose="05000000000000000000" pitchFamily="2" charset="2"/>
              </a:rPr>
              <a:t> </a:t>
            </a:r>
            <a:r>
              <a:rPr lang="fr-FR" sz="1400" dirty="0"/>
              <a:t>la préservation par le froid, qui représente en moyenne 4 % de la facture énergétique d’un magasin. </a:t>
            </a:r>
            <a:br>
              <a:rPr lang="fr-FR" sz="1400" dirty="0"/>
            </a:br>
            <a:r>
              <a:rPr lang="fr-FR" sz="1400" dirty="0"/>
              <a:t/>
            </a:r>
            <a:br>
              <a:rPr lang="fr-FR" sz="1400" dirty="0"/>
            </a:br>
            <a:r>
              <a:rPr lang="fr-FR" sz="1100" dirty="0"/>
              <a:t>Source : </a:t>
            </a:r>
            <a:r>
              <a:rPr lang="fr-FR" sz="1100" i="1" dirty="0">
                <a:solidFill>
                  <a:schemeClr val="bg1">
                    <a:lumMod val="95000"/>
                  </a:schemeClr>
                </a:solidFill>
                <a:hlinkClick r:id="rId2">
                  <a:extLst>
                    <a:ext uri="{A12FA001-AC4F-418D-AE19-62706E023703}">
                      <ahyp:hlinkClr xmlns:ahyp="http://schemas.microsoft.com/office/drawing/2018/hyperlinkcolor" xmlns="" val="tx"/>
                    </a:ext>
                  </a:extLst>
                </a:hlinkClick>
              </a:rPr>
              <a:t>ADEME - Faire le point sur mes pratiques</a:t>
            </a:r>
            <a:endParaRPr lang="fr-FR" sz="1100" i="1" dirty="0">
              <a:solidFill>
                <a:schemeClr val="bg1">
                  <a:lumMod val="95000"/>
                </a:schemeClr>
              </a:solidFill>
            </a:endParaRPr>
          </a:p>
        </p:txBody>
      </p:sp>
      <p:sp>
        <p:nvSpPr>
          <p:cNvPr id="3" name="Espace réservé du texte 2">
            <a:extLst>
              <a:ext uri="{FF2B5EF4-FFF2-40B4-BE49-F238E27FC236}">
                <a16:creationId xmlns:a16="http://schemas.microsoft.com/office/drawing/2014/main" xmlns="" id="{62333939-9958-4825-4C36-0BDC5FC4C30C}"/>
              </a:ext>
            </a:extLst>
          </p:cNvPr>
          <p:cNvSpPr>
            <a:spLocks noGrp="1"/>
          </p:cNvSpPr>
          <p:nvPr>
            <p:ph type="body" idx="1"/>
          </p:nvPr>
        </p:nvSpPr>
        <p:spPr>
          <a:xfrm>
            <a:off x="3459480" y="745232"/>
            <a:ext cx="2340000" cy="842836"/>
          </a:xfrm>
        </p:spPr>
        <p:txBody>
          <a:bodyPr vert="horz" lIns="91440" tIns="45720" rIns="91440" bIns="45720" rtlCol="0" anchor="t">
            <a:normAutofit/>
          </a:bodyPr>
          <a:lstStyle/>
          <a:p>
            <a:r>
              <a:rPr lang="fr-FR" sz="2200" b="1" dirty="0"/>
              <a:t>Gestion de l’énergie</a:t>
            </a:r>
          </a:p>
        </p:txBody>
      </p:sp>
      <p:pic>
        <p:nvPicPr>
          <p:cNvPr id="5" name="Graphique 4" descr="Atome avec un remplissage uni">
            <a:extLst>
              <a:ext uri="{FF2B5EF4-FFF2-40B4-BE49-F238E27FC236}">
                <a16:creationId xmlns:a16="http://schemas.microsoft.com/office/drawing/2014/main" xmlns="" id="{C8850694-9C7D-CF9A-E5BF-CBEDA8DBC42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5774080" y="1002347"/>
            <a:ext cx="585721" cy="585721"/>
          </a:xfrm>
          <a:prstGeom prst="rect">
            <a:avLst/>
          </a:prstGeom>
        </p:spPr>
      </p:pic>
      <p:sp>
        <p:nvSpPr>
          <p:cNvPr id="7" name="ZoneTexte 6">
            <a:extLst>
              <a:ext uri="{FF2B5EF4-FFF2-40B4-BE49-F238E27FC236}">
                <a16:creationId xmlns:a16="http://schemas.microsoft.com/office/drawing/2014/main" xmlns="" id="{30575084-C762-4C47-B2F7-029957C3DFA6}"/>
              </a:ext>
            </a:extLst>
          </p:cNvPr>
          <p:cNvSpPr txBox="1"/>
          <p:nvPr/>
        </p:nvSpPr>
        <p:spPr>
          <a:xfrm>
            <a:off x="3429000" y="1609348"/>
            <a:ext cx="2971800" cy="7294305"/>
          </a:xfrm>
          <a:prstGeom prst="rect">
            <a:avLst/>
          </a:prstGeom>
          <a:noFill/>
        </p:spPr>
        <p:txBody>
          <a:bodyPr wrap="square" anchor="b">
            <a:spAutoFit/>
          </a:bodyPr>
          <a:lstStyle/>
          <a:p>
            <a:pPr marL="177800" indent="-177800" algn="just">
              <a:buFont typeface="Wingdings" panose="05000000000000000000" pitchFamily="2" charset="2"/>
              <a:buChar char="q"/>
            </a:pPr>
            <a:r>
              <a:rPr lang="fr-FR" sz="1300" dirty="0">
                <a:solidFill>
                  <a:schemeClr val="accent4"/>
                </a:solidFill>
              </a:rPr>
              <a:t>Optimiser les plannings et la gestion des espaces de soins</a:t>
            </a:r>
          </a:p>
          <a:p>
            <a:pPr marL="177800" indent="-177800" algn="just">
              <a:buFont typeface="Wingdings" panose="05000000000000000000" pitchFamily="2" charset="2"/>
              <a:buChar char="q"/>
            </a:pPr>
            <a:endParaRPr lang="fr-FR" sz="1300" dirty="0">
              <a:solidFill>
                <a:schemeClr val="accent4"/>
              </a:solidFill>
            </a:endParaRPr>
          </a:p>
          <a:p>
            <a:pPr marL="177800" indent="-177800" algn="just">
              <a:buFont typeface="Wingdings" panose="05000000000000000000" pitchFamily="2" charset="2"/>
              <a:buChar char="q"/>
            </a:pPr>
            <a:r>
              <a:rPr lang="fr-FR" sz="1300" dirty="0">
                <a:solidFill>
                  <a:schemeClr val="accent4"/>
                </a:solidFill>
              </a:rPr>
              <a:t>Utiliser des solutions de régulation comme un thermostat d'ambiance pour maintenir une température constante </a:t>
            </a:r>
            <a:r>
              <a:rPr lang="fr-FR" sz="1100" dirty="0">
                <a:solidFill>
                  <a:schemeClr val="accent4"/>
                </a:solidFill>
              </a:rPr>
              <a:t>(Ex. 19° dans l’espace de vente) </a:t>
            </a:r>
            <a:r>
              <a:rPr lang="fr-FR" sz="1300" dirty="0">
                <a:solidFill>
                  <a:schemeClr val="accent4"/>
                </a:solidFill>
              </a:rPr>
              <a:t>; et en dehors des heures d’ouverture, maintenir une température de 3°C inférieure</a:t>
            </a:r>
          </a:p>
          <a:p>
            <a:pPr marL="177800" indent="-177800" algn="just">
              <a:buFont typeface="Wingdings" panose="05000000000000000000" pitchFamily="2" charset="2"/>
              <a:buChar char="q"/>
            </a:pPr>
            <a:endParaRPr lang="fr-FR" sz="1300" dirty="0">
              <a:solidFill>
                <a:schemeClr val="accent4"/>
              </a:solidFill>
            </a:endParaRPr>
          </a:p>
          <a:p>
            <a:pPr marL="177800" indent="-177800" algn="just">
              <a:buFont typeface="Wingdings" panose="05000000000000000000" pitchFamily="2" charset="2"/>
              <a:buChar char="q"/>
            </a:pPr>
            <a:r>
              <a:rPr lang="fr-FR" sz="1300" dirty="0">
                <a:solidFill>
                  <a:schemeClr val="accent4"/>
                </a:solidFill>
              </a:rPr>
              <a:t>Installer des variateurs de lumière et/ou des détecteurs de présence et/ou une minuterie pour limiter l'éclairage inutile. Dépoussiérer les ampoules au moins une fois par an</a:t>
            </a:r>
          </a:p>
          <a:p>
            <a:pPr marL="177800" indent="-177800" algn="just">
              <a:buFont typeface="Wingdings" panose="05000000000000000000" pitchFamily="2" charset="2"/>
              <a:buChar char="q"/>
            </a:pPr>
            <a:endParaRPr lang="fr-FR" sz="1300" dirty="0">
              <a:solidFill>
                <a:schemeClr val="accent4"/>
              </a:solidFill>
            </a:endParaRPr>
          </a:p>
          <a:p>
            <a:pPr marL="177800" indent="-177800" algn="just">
              <a:buFont typeface="Wingdings" panose="05000000000000000000" pitchFamily="2" charset="2"/>
              <a:buChar char="q"/>
            </a:pPr>
            <a:r>
              <a:rPr lang="fr-FR" sz="1300" dirty="0">
                <a:solidFill>
                  <a:schemeClr val="accent4"/>
                </a:solidFill>
              </a:rPr>
              <a:t>Utiliser des appareillages à faible intensité et à faible consommation énergétique (A, A++ A+++) et veiller au bon entretien de l'ensemble des appareils, installations de chauffage et de climatisation</a:t>
            </a:r>
          </a:p>
          <a:p>
            <a:pPr marL="177800" indent="-177800" algn="just">
              <a:buFont typeface="Wingdings" panose="05000000000000000000" pitchFamily="2" charset="2"/>
              <a:buChar char="q"/>
            </a:pPr>
            <a:endParaRPr lang="fr-FR" sz="1300" dirty="0">
              <a:solidFill>
                <a:schemeClr val="accent4"/>
              </a:solidFill>
            </a:endParaRPr>
          </a:p>
          <a:p>
            <a:pPr marL="177800" indent="-177800" algn="just">
              <a:buFont typeface="Wingdings" panose="05000000000000000000" pitchFamily="2" charset="2"/>
              <a:buChar char="q"/>
            </a:pPr>
            <a:r>
              <a:rPr lang="fr-FR" sz="1300" dirty="0">
                <a:solidFill>
                  <a:schemeClr val="accent4"/>
                </a:solidFill>
              </a:rPr>
              <a:t>S’assurer lors de la fermeture de l’établissement que l'ensemble des appareils électriques sont éteints et non en veille (coupure centralisée, multiprises…), y compris les éclairages</a:t>
            </a:r>
          </a:p>
          <a:p>
            <a:pPr marL="177800" indent="-177800" algn="just">
              <a:buFont typeface="Wingdings" panose="05000000000000000000" pitchFamily="2" charset="2"/>
              <a:buChar char="q"/>
            </a:pPr>
            <a:endParaRPr lang="fr-FR" sz="1300" dirty="0">
              <a:solidFill>
                <a:schemeClr val="accent4"/>
              </a:solidFill>
            </a:endParaRPr>
          </a:p>
          <a:p>
            <a:pPr marL="177800" indent="-177800" algn="just">
              <a:buFont typeface="Wingdings" panose="05000000000000000000" pitchFamily="2" charset="2"/>
              <a:buChar char="q"/>
            </a:pPr>
            <a:r>
              <a:rPr lang="fr-FR" sz="1300" dirty="0">
                <a:solidFill>
                  <a:schemeClr val="accent4"/>
                </a:solidFill>
              </a:rPr>
              <a:t>Sensibiliser les collaborateurs sur leurs pratiques</a:t>
            </a:r>
          </a:p>
        </p:txBody>
      </p:sp>
      <p:sp>
        <p:nvSpPr>
          <p:cNvPr id="4" name="ZoneTexte 3">
            <a:extLst>
              <a:ext uri="{FF2B5EF4-FFF2-40B4-BE49-F238E27FC236}">
                <a16:creationId xmlns:a16="http://schemas.microsoft.com/office/drawing/2014/main" xmlns="" id="{989BBBB2-ACE8-6526-DD11-E4E0F0FC43CA}"/>
              </a:ext>
            </a:extLst>
          </p:cNvPr>
          <p:cNvSpPr txBox="1">
            <a:spLocks/>
          </p:cNvSpPr>
          <p:nvPr/>
        </p:nvSpPr>
        <p:spPr>
          <a:xfrm>
            <a:off x="6318000" y="9366000"/>
            <a:ext cx="540000" cy="540000"/>
          </a:xfrm>
          <a:prstGeom prst="rect">
            <a:avLst/>
          </a:prstGeom>
          <a:noFill/>
        </p:spPr>
        <p:txBody>
          <a:bodyPr wrap="square" rtlCol="0" anchor="ctr">
            <a:noAutofit/>
          </a:bodyPr>
          <a:lstStyle/>
          <a:p>
            <a:pPr algn="ctr"/>
            <a:r>
              <a:rPr lang="fr-FR" sz="1400" dirty="0">
                <a:solidFill>
                  <a:schemeClr val="tx1">
                    <a:lumMod val="50000"/>
                    <a:lumOff val="50000"/>
                  </a:schemeClr>
                </a:solidFill>
              </a:rPr>
              <a:t>4</a:t>
            </a:r>
          </a:p>
        </p:txBody>
      </p:sp>
      <p:sp>
        <p:nvSpPr>
          <p:cNvPr id="6" name="ZoneTexte 5">
            <a:hlinkClick r:id="rId5" action="ppaction://hlinksldjump"/>
            <a:extLst>
              <a:ext uri="{FF2B5EF4-FFF2-40B4-BE49-F238E27FC236}">
                <a16:creationId xmlns:a16="http://schemas.microsoft.com/office/drawing/2014/main" xmlns="" id="{C9BA6052-252D-9B73-CDCD-BE2173B8CA82}"/>
              </a:ext>
            </a:extLst>
          </p:cNvPr>
          <p:cNvSpPr txBox="1"/>
          <p:nvPr/>
        </p:nvSpPr>
        <p:spPr>
          <a:xfrm>
            <a:off x="3584700" y="9119778"/>
            <a:ext cx="2660400" cy="492443"/>
          </a:xfrm>
          <a:prstGeom prst="rect">
            <a:avLst/>
          </a:prstGeom>
          <a:gradFill rotWithShape="0">
            <a:gsLst>
              <a:gs pos="0">
                <a:prstClr val="white">
                  <a:hueOff val="0"/>
                  <a:satOff val="0"/>
                  <a:lumOff val="0"/>
                  <a:alphaOff val="0"/>
                  <a:tint val="98000"/>
                  <a:lumMod val="114000"/>
                </a:prstClr>
              </a:gs>
              <a:gs pos="100000">
                <a:prstClr val="white">
                  <a:hueOff val="0"/>
                  <a:satOff val="0"/>
                  <a:lumOff val="0"/>
                  <a:alphaOff val="0"/>
                  <a:shade val="90000"/>
                  <a:lumMod val="84000"/>
                </a:prstClr>
              </a:gs>
            </a:gsLst>
            <a:lin ang="5400000" scaled="0"/>
          </a:gra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p:spPr>
        <p:txBody>
          <a:bodyPr spcFirstLastPara="0" vert="horz" wrap="square" lIns="69812" tIns="0" rIns="69812" bIns="0" numCol="1" spcCol="1270" anchor="ctr" anchorCtr="0">
            <a:noAutofit/>
          </a:bodyPr>
          <a:lstStyle>
            <a:lvl1pPr>
              <a:defRPr sz="1300" b="1"/>
            </a:lvl1pPr>
          </a:lstStyle>
          <a:p>
            <a:pPr algn="ctr"/>
            <a:r>
              <a:rPr lang="fr-FR" dirty="0"/>
              <a:t>Focus crédit d’impôt pour la rénovation énergétique </a:t>
            </a:r>
          </a:p>
        </p:txBody>
      </p:sp>
    </p:spTree>
    <p:extLst>
      <p:ext uri="{BB962C8B-B14F-4D97-AF65-F5344CB8AC3E}">
        <p14:creationId xmlns:p14="http://schemas.microsoft.com/office/powerpoint/2010/main" val="12154816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8E457CF1-783D-9434-369F-4F0BDAA0E05B}"/>
              </a:ext>
            </a:extLst>
          </p:cNvPr>
          <p:cNvSpPr>
            <a:spLocks noGrp="1"/>
          </p:cNvSpPr>
          <p:nvPr>
            <p:ph type="title"/>
          </p:nvPr>
        </p:nvSpPr>
        <p:spPr>
          <a:xfrm>
            <a:off x="446521" y="812438"/>
            <a:ext cx="2868179" cy="8145129"/>
          </a:xfrm>
        </p:spPr>
        <p:txBody>
          <a:bodyPr/>
          <a:lstStyle/>
          <a:p>
            <a:pPr algn="l" fontAlgn="base"/>
            <a:r>
              <a:rPr lang="fr-FR" sz="1300" dirty="0">
                <a:solidFill>
                  <a:schemeClr val="tx1">
                    <a:lumMod val="10000"/>
                    <a:lumOff val="90000"/>
                  </a:schemeClr>
                </a:solidFill>
              </a:rPr>
              <a:t>Les déchets peuvent avoir des impacts sur la santé humaine et sur l’environnement, s’ils ne sont pas correctement gérés. Et la raréfaction annoncée de certaines ressources non renouvelables rend indispensable de :</a:t>
            </a:r>
            <a:br>
              <a:rPr lang="fr-FR" sz="1300" dirty="0">
                <a:solidFill>
                  <a:schemeClr val="tx1">
                    <a:lumMod val="10000"/>
                    <a:lumOff val="90000"/>
                  </a:schemeClr>
                </a:solidFill>
              </a:rPr>
            </a:br>
            <a:r>
              <a:rPr lang="fr-FR" sz="1300" dirty="0">
                <a:solidFill>
                  <a:schemeClr val="tx1">
                    <a:lumMod val="10000"/>
                    <a:lumOff val="90000"/>
                  </a:schemeClr>
                </a:solidFill>
              </a:rPr>
              <a:t/>
            </a:r>
            <a:br>
              <a:rPr lang="fr-FR" sz="1300" dirty="0">
                <a:solidFill>
                  <a:schemeClr val="tx1">
                    <a:lumMod val="10000"/>
                    <a:lumOff val="90000"/>
                  </a:schemeClr>
                </a:solidFill>
              </a:rPr>
            </a:br>
            <a:r>
              <a:rPr lang="fr-FR" sz="1300" dirty="0">
                <a:solidFill>
                  <a:schemeClr val="tx1">
                    <a:lumMod val="10000"/>
                    <a:lumOff val="90000"/>
                  </a:schemeClr>
                </a:solidFill>
                <a:sym typeface="Wingdings" panose="05000000000000000000" pitchFamily="2" charset="2"/>
              </a:rPr>
              <a:t> </a:t>
            </a:r>
            <a:r>
              <a:rPr lang="fr-FR" sz="1300" dirty="0">
                <a:solidFill>
                  <a:schemeClr val="tx1">
                    <a:lumMod val="10000"/>
                    <a:lumOff val="90000"/>
                  </a:schemeClr>
                </a:solidFill>
              </a:rPr>
              <a:t>consommer ces ressources de façon efficace, d’où l’urgence de la prévention des déchets ;</a:t>
            </a:r>
            <a:br>
              <a:rPr lang="fr-FR" sz="1300" dirty="0">
                <a:solidFill>
                  <a:schemeClr val="tx1">
                    <a:lumMod val="10000"/>
                    <a:lumOff val="90000"/>
                  </a:schemeClr>
                </a:solidFill>
              </a:rPr>
            </a:br>
            <a:r>
              <a:rPr lang="fr-FR" sz="1300" dirty="0">
                <a:solidFill>
                  <a:schemeClr val="tx1">
                    <a:lumMod val="10000"/>
                    <a:lumOff val="90000"/>
                  </a:schemeClr>
                </a:solidFill>
              </a:rPr>
              <a:t/>
            </a:r>
            <a:br>
              <a:rPr lang="fr-FR" sz="1300" dirty="0">
                <a:solidFill>
                  <a:schemeClr val="tx1">
                    <a:lumMod val="10000"/>
                    <a:lumOff val="90000"/>
                  </a:schemeClr>
                </a:solidFill>
              </a:rPr>
            </a:br>
            <a:r>
              <a:rPr lang="fr-FR" sz="1300" dirty="0">
                <a:solidFill>
                  <a:schemeClr val="tx1">
                    <a:lumMod val="10000"/>
                    <a:lumOff val="90000"/>
                  </a:schemeClr>
                </a:solidFill>
                <a:sym typeface="Wingdings" panose="05000000000000000000" pitchFamily="2" charset="2"/>
              </a:rPr>
              <a:t> </a:t>
            </a:r>
            <a:r>
              <a:rPr lang="fr-FR" sz="1300" dirty="0">
                <a:solidFill>
                  <a:schemeClr val="tx1">
                    <a:lumMod val="10000"/>
                    <a:lumOff val="90000"/>
                  </a:schemeClr>
                </a:solidFill>
              </a:rPr>
              <a:t>tirer parti des déchets, grâce à la réutilisation, au recyclage, puis à la valorisation énergétique.</a:t>
            </a:r>
            <a:br>
              <a:rPr lang="fr-FR" sz="1300" dirty="0">
                <a:solidFill>
                  <a:schemeClr val="tx1">
                    <a:lumMod val="10000"/>
                    <a:lumOff val="90000"/>
                  </a:schemeClr>
                </a:solidFill>
              </a:rPr>
            </a:br>
            <a:r>
              <a:rPr lang="fr-FR" sz="1300" dirty="0">
                <a:solidFill>
                  <a:schemeClr val="tx1">
                    <a:lumMod val="10000"/>
                    <a:lumOff val="90000"/>
                  </a:schemeClr>
                </a:solidFill>
              </a:rPr>
              <a:t/>
            </a:r>
            <a:br>
              <a:rPr lang="fr-FR" sz="1300" dirty="0">
                <a:solidFill>
                  <a:schemeClr val="tx1">
                    <a:lumMod val="10000"/>
                    <a:lumOff val="90000"/>
                  </a:schemeClr>
                </a:solidFill>
              </a:rPr>
            </a:br>
            <a:r>
              <a:rPr lang="fr-FR" sz="1300" dirty="0">
                <a:solidFill>
                  <a:schemeClr val="tx1">
                    <a:lumMod val="10000"/>
                    <a:lumOff val="90000"/>
                  </a:schemeClr>
                </a:solidFill>
              </a:rPr>
              <a:t>Les déchets, en raison de leur variabilité, de leur quantité et des normes plus protectrices pour la santé et l’environnement, représentent une charge économique pour leurs producteurs, responsables de leur élimination. </a:t>
            </a:r>
            <a:br>
              <a:rPr lang="fr-FR" sz="1300" dirty="0">
                <a:solidFill>
                  <a:schemeClr val="tx1">
                    <a:lumMod val="10000"/>
                    <a:lumOff val="90000"/>
                  </a:schemeClr>
                </a:solidFill>
              </a:rPr>
            </a:br>
            <a:r>
              <a:rPr lang="fr-FR" sz="1300" dirty="0">
                <a:solidFill>
                  <a:schemeClr val="tx1">
                    <a:lumMod val="10000"/>
                    <a:lumOff val="90000"/>
                  </a:schemeClr>
                </a:solidFill>
              </a:rPr>
              <a:t/>
            </a:r>
            <a:br>
              <a:rPr lang="fr-FR" sz="1300" dirty="0">
                <a:solidFill>
                  <a:schemeClr val="tx1">
                    <a:lumMod val="10000"/>
                    <a:lumOff val="90000"/>
                  </a:schemeClr>
                </a:solidFill>
              </a:rPr>
            </a:br>
            <a:r>
              <a:rPr lang="fr-FR" sz="1300" dirty="0">
                <a:solidFill>
                  <a:schemeClr val="tx1">
                    <a:lumMod val="10000"/>
                    <a:lumOff val="90000"/>
                  </a:schemeClr>
                </a:solidFill>
              </a:rPr>
              <a:t>Des solutions de prévention des déchets et de recyclage peuvent permettre de maîtriser ces coûts.</a:t>
            </a:r>
            <a:br>
              <a:rPr lang="fr-FR" sz="1300" dirty="0">
                <a:solidFill>
                  <a:schemeClr val="tx1">
                    <a:lumMod val="10000"/>
                    <a:lumOff val="90000"/>
                  </a:schemeClr>
                </a:solidFill>
              </a:rPr>
            </a:br>
            <a:r>
              <a:rPr lang="fr-FR" sz="1300" dirty="0">
                <a:solidFill>
                  <a:schemeClr val="tx1">
                    <a:lumMod val="10000"/>
                    <a:lumOff val="90000"/>
                  </a:schemeClr>
                </a:solidFill>
              </a:rPr>
              <a:t/>
            </a:r>
            <a:br>
              <a:rPr lang="fr-FR" sz="1300" dirty="0">
                <a:solidFill>
                  <a:schemeClr val="tx1">
                    <a:lumMod val="10000"/>
                    <a:lumOff val="90000"/>
                  </a:schemeClr>
                </a:solidFill>
              </a:rPr>
            </a:br>
            <a:r>
              <a:rPr lang="fr-FR" sz="1300" dirty="0">
                <a:solidFill>
                  <a:schemeClr val="tx1">
                    <a:lumMod val="10000"/>
                    <a:lumOff val="90000"/>
                  </a:schemeClr>
                </a:solidFill>
              </a:rPr>
              <a:t>Au-delà des objectifs législatifs, la prévention et la gestion des déchets sont très encadrées par la réglementation, qui définit responsabilités et objectifs. La politique française des déchets est fortement liée à celle de l’Union européenne.</a:t>
            </a:r>
            <a:br>
              <a:rPr lang="fr-FR" sz="1300" dirty="0">
                <a:solidFill>
                  <a:schemeClr val="tx1">
                    <a:lumMod val="10000"/>
                    <a:lumOff val="90000"/>
                  </a:schemeClr>
                </a:solidFill>
              </a:rPr>
            </a:br>
            <a:r>
              <a:rPr lang="fr-FR" sz="1200" dirty="0">
                <a:solidFill>
                  <a:schemeClr val="bg1">
                    <a:lumMod val="95000"/>
                  </a:schemeClr>
                </a:solidFill>
              </a:rPr>
              <a:t/>
            </a:r>
            <a:br>
              <a:rPr lang="fr-FR" sz="1200" dirty="0">
                <a:solidFill>
                  <a:schemeClr val="bg1">
                    <a:lumMod val="95000"/>
                  </a:schemeClr>
                </a:solidFill>
              </a:rPr>
            </a:br>
            <a:r>
              <a:rPr lang="fr-FR" sz="1100" dirty="0">
                <a:solidFill>
                  <a:schemeClr val="bg1">
                    <a:lumMod val="95000"/>
                  </a:schemeClr>
                </a:solidFill>
              </a:rPr>
              <a:t>Source : </a:t>
            </a:r>
            <a:r>
              <a:rPr lang="fr-FR" sz="1100" dirty="0">
                <a:solidFill>
                  <a:schemeClr val="bg1">
                    <a:lumMod val="95000"/>
                  </a:schemeClr>
                </a:solidFill>
                <a:hlinkClick r:id="rId2">
                  <a:extLst>
                    <a:ext uri="{A12FA001-AC4F-418D-AE19-62706E023703}">
                      <ahyp:hlinkClr xmlns:ahyp="http://schemas.microsoft.com/office/drawing/2018/hyperlinkcolor" xmlns="" val="tx"/>
                    </a:ext>
                  </a:extLst>
                </a:hlinkClick>
              </a:rPr>
              <a:t>ADEME - Prévention et gestion des déchets</a:t>
            </a:r>
            <a:endParaRPr lang="fr-FR" sz="1100" dirty="0">
              <a:solidFill>
                <a:schemeClr val="bg1">
                  <a:lumMod val="95000"/>
                </a:schemeClr>
              </a:solidFill>
            </a:endParaRPr>
          </a:p>
        </p:txBody>
      </p:sp>
      <p:sp>
        <p:nvSpPr>
          <p:cNvPr id="3" name="Espace réservé du texte 2">
            <a:extLst>
              <a:ext uri="{FF2B5EF4-FFF2-40B4-BE49-F238E27FC236}">
                <a16:creationId xmlns:a16="http://schemas.microsoft.com/office/drawing/2014/main" xmlns="" id="{62333939-9958-4825-4C36-0BDC5FC4C30C}"/>
              </a:ext>
            </a:extLst>
          </p:cNvPr>
          <p:cNvSpPr>
            <a:spLocks noGrp="1"/>
          </p:cNvSpPr>
          <p:nvPr>
            <p:ph type="body" idx="1"/>
          </p:nvPr>
        </p:nvSpPr>
        <p:spPr>
          <a:xfrm>
            <a:off x="3459480" y="745231"/>
            <a:ext cx="2340000" cy="1022777"/>
          </a:xfrm>
        </p:spPr>
        <p:txBody>
          <a:bodyPr vert="horz" lIns="91440" tIns="45720" rIns="91440" bIns="45720" rtlCol="0" anchor="t">
            <a:normAutofit lnSpcReduction="10000"/>
          </a:bodyPr>
          <a:lstStyle/>
          <a:p>
            <a:r>
              <a:rPr lang="fr-FR" sz="2200" b="1" dirty="0"/>
              <a:t>Traitement et valorisation des déchets</a:t>
            </a:r>
          </a:p>
        </p:txBody>
      </p:sp>
      <p:sp>
        <p:nvSpPr>
          <p:cNvPr id="7" name="ZoneTexte 6">
            <a:extLst>
              <a:ext uri="{FF2B5EF4-FFF2-40B4-BE49-F238E27FC236}">
                <a16:creationId xmlns:a16="http://schemas.microsoft.com/office/drawing/2014/main" xmlns="" id="{30575084-C762-4C47-B2F7-029957C3DFA6}"/>
              </a:ext>
            </a:extLst>
          </p:cNvPr>
          <p:cNvSpPr txBox="1"/>
          <p:nvPr/>
        </p:nvSpPr>
        <p:spPr>
          <a:xfrm>
            <a:off x="3459479" y="1729909"/>
            <a:ext cx="2952000" cy="7494359"/>
          </a:xfrm>
          <a:prstGeom prst="rect">
            <a:avLst/>
          </a:prstGeom>
          <a:noFill/>
        </p:spPr>
        <p:txBody>
          <a:bodyPr wrap="square" anchor="b">
            <a:spAutoFit/>
          </a:bodyPr>
          <a:lstStyle/>
          <a:p>
            <a:pPr marL="177800" indent="-177800" algn="just">
              <a:buFont typeface="Wingdings" panose="05000000000000000000" pitchFamily="2" charset="2"/>
              <a:buChar char="q"/>
            </a:pPr>
            <a:r>
              <a:rPr lang="fr-FR" sz="1300" dirty="0">
                <a:solidFill>
                  <a:schemeClr val="accent4"/>
                </a:solidFill>
              </a:rPr>
              <a:t>Trier et recycler les emballages vides et choisir une filière spécialisée (prestataire ou déchèterie) pour les détergents et aérosols, piles, ampoules, appareils défectueux, etc. </a:t>
            </a:r>
          </a:p>
          <a:p>
            <a:pPr marL="177800" indent="-177800" algn="just">
              <a:buFont typeface="Wingdings" panose="05000000000000000000" pitchFamily="2" charset="2"/>
              <a:buChar char="q"/>
            </a:pPr>
            <a:endParaRPr lang="fr-FR" sz="1300" dirty="0">
              <a:solidFill>
                <a:schemeClr val="accent4"/>
              </a:solidFill>
            </a:endParaRPr>
          </a:p>
          <a:p>
            <a:pPr marL="177800" indent="-177800" algn="just">
              <a:buFont typeface="Wingdings" panose="05000000000000000000" pitchFamily="2" charset="2"/>
              <a:buChar char="q"/>
            </a:pPr>
            <a:r>
              <a:rPr lang="fr-FR" sz="1300" dirty="0">
                <a:solidFill>
                  <a:schemeClr val="accent4"/>
                </a:solidFill>
              </a:rPr>
              <a:t>Favoriser les fournisseurs qui adoptent une démarche écologique </a:t>
            </a:r>
          </a:p>
          <a:p>
            <a:pPr marL="177800" indent="-177800" algn="just">
              <a:buFont typeface="Wingdings" panose="05000000000000000000" pitchFamily="2" charset="2"/>
              <a:buChar char="q"/>
            </a:pPr>
            <a:endParaRPr lang="fr-FR" sz="1300" dirty="0">
              <a:solidFill>
                <a:schemeClr val="accent4"/>
              </a:solidFill>
            </a:endParaRPr>
          </a:p>
          <a:p>
            <a:pPr marL="177800" indent="-177800" algn="just">
              <a:buFont typeface="Wingdings" panose="05000000000000000000" pitchFamily="2" charset="2"/>
              <a:buChar char="q"/>
            </a:pPr>
            <a:r>
              <a:rPr lang="fr-FR" sz="1300" dirty="0">
                <a:solidFill>
                  <a:schemeClr val="accent4"/>
                </a:solidFill>
              </a:rPr>
              <a:t>Inciter les fournisseurs à réduire et reprendre leurs emballages, proposer davantage de produits écoresponsables et reprendre les appareils électriques défectueux et les déchets dangereux</a:t>
            </a:r>
          </a:p>
          <a:p>
            <a:pPr marL="177800" indent="-177800" algn="just">
              <a:buFont typeface="Wingdings" panose="05000000000000000000" pitchFamily="2" charset="2"/>
              <a:buChar char="q"/>
            </a:pPr>
            <a:endParaRPr lang="fr-FR" sz="1300" dirty="0">
              <a:solidFill>
                <a:schemeClr val="accent4"/>
              </a:solidFill>
            </a:endParaRPr>
          </a:p>
          <a:p>
            <a:pPr marL="177800" indent="-177800" algn="just">
              <a:buFont typeface="Wingdings" panose="05000000000000000000" pitchFamily="2" charset="2"/>
              <a:buChar char="q"/>
            </a:pPr>
            <a:r>
              <a:rPr lang="fr-FR" sz="1300" dirty="0">
                <a:solidFill>
                  <a:schemeClr val="accent4"/>
                </a:solidFill>
              </a:rPr>
              <a:t>Remplacer les aérosols par des sprays ou pulvérisateurs mécaniques rechargeables </a:t>
            </a:r>
          </a:p>
          <a:p>
            <a:pPr marL="177800" indent="-177800" algn="just">
              <a:buFont typeface="Wingdings" panose="05000000000000000000" pitchFamily="2" charset="2"/>
              <a:buChar char="q"/>
            </a:pPr>
            <a:endParaRPr lang="fr-FR" sz="1300" dirty="0">
              <a:solidFill>
                <a:schemeClr val="accent4"/>
              </a:solidFill>
            </a:endParaRPr>
          </a:p>
          <a:p>
            <a:pPr marL="177800" indent="-177800" algn="just">
              <a:buFont typeface="Wingdings" panose="05000000000000000000" pitchFamily="2" charset="2"/>
              <a:buChar char="q"/>
            </a:pPr>
            <a:r>
              <a:rPr lang="fr-FR" sz="1300" dirty="0">
                <a:solidFill>
                  <a:schemeClr val="accent4"/>
                </a:solidFill>
              </a:rPr>
              <a:t>Privilégier des produits de lavage éco-labellisés et ne jamais rejeter de polluants dans les eaux usées (WC lavabos, douches)</a:t>
            </a:r>
          </a:p>
          <a:p>
            <a:pPr marL="177800" indent="-177800" algn="just">
              <a:buFont typeface="Wingdings" panose="05000000000000000000" pitchFamily="2" charset="2"/>
              <a:buChar char="q"/>
            </a:pPr>
            <a:endParaRPr lang="fr-FR" sz="1300" dirty="0">
              <a:solidFill>
                <a:schemeClr val="accent4"/>
              </a:solidFill>
            </a:endParaRPr>
          </a:p>
          <a:p>
            <a:pPr marL="177800" indent="-177800" algn="just">
              <a:buFont typeface="Wingdings" panose="05000000000000000000" pitchFamily="2" charset="2"/>
              <a:buChar char="q"/>
            </a:pPr>
            <a:r>
              <a:rPr lang="fr-FR" sz="1300" dirty="0">
                <a:solidFill>
                  <a:schemeClr val="accent4"/>
                </a:solidFill>
              </a:rPr>
              <a:t>Eviter la distribution de prospectus publicitaires dans les boîtes aux lettres et favoriser la communication dématérialisée (Internet, bouche-à-oreille,…)</a:t>
            </a:r>
          </a:p>
          <a:p>
            <a:pPr marL="177800" indent="-177800" algn="just">
              <a:buFont typeface="Wingdings" panose="05000000000000000000" pitchFamily="2" charset="2"/>
              <a:buChar char="q"/>
            </a:pPr>
            <a:endParaRPr lang="fr-FR" sz="1300" dirty="0">
              <a:solidFill>
                <a:schemeClr val="accent4"/>
              </a:solidFill>
            </a:endParaRPr>
          </a:p>
          <a:p>
            <a:pPr marL="177800" indent="-177800" algn="just">
              <a:buFont typeface="Wingdings" panose="05000000000000000000" pitchFamily="2" charset="2"/>
              <a:buChar char="q"/>
            </a:pPr>
            <a:r>
              <a:rPr lang="fr-FR" sz="1300" dirty="0">
                <a:solidFill>
                  <a:schemeClr val="accent4"/>
                </a:solidFill>
              </a:rPr>
              <a:t>Utiliser de façon raisonnée et à bon escient les échantillons</a:t>
            </a:r>
          </a:p>
        </p:txBody>
      </p:sp>
      <p:pic>
        <p:nvPicPr>
          <p:cNvPr id="4" name="Graphique 3" descr="Flèche en cercle avec un remplissage uni">
            <a:extLst>
              <a:ext uri="{FF2B5EF4-FFF2-40B4-BE49-F238E27FC236}">
                <a16:creationId xmlns:a16="http://schemas.microsoft.com/office/drawing/2014/main" xmlns="" id="{E7AF5231-B665-0C10-B691-CD2BDCBE3A1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5761379" y="990128"/>
            <a:ext cx="611999" cy="611999"/>
          </a:xfrm>
          <a:prstGeom prst="rect">
            <a:avLst/>
          </a:prstGeom>
        </p:spPr>
      </p:pic>
      <p:sp>
        <p:nvSpPr>
          <p:cNvPr id="5" name="ZoneTexte 4">
            <a:extLst>
              <a:ext uri="{FF2B5EF4-FFF2-40B4-BE49-F238E27FC236}">
                <a16:creationId xmlns:a16="http://schemas.microsoft.com/office/drawing/2014/main" xmlns="" id="{012F5F2E-1EB7-8DDD-90FE-0E975C258855}"/>
              </a:ext>
            </a:extLst>
          </p:cNvPr>
          <p:cNvSpPr txBox="1">
            <a:spLocks/>
          </p:cNvSpPr>
          <p:nvPr/>
        </p:nvSpPr>
        <p:spPr>
          <a:xfrm>
            <a:off x="6318000" y="9366000"/>
            <a:ext cx="540000" cy="540000"/>
          </a:xfrm>
          <a:prstGeom prst="rect">
            <a:avLst/>
          </a:prstGeom>
          <a:noFill/>
        </p:spPr>
        <p:txBody>
          <a:bodyPr wrap="square" rtlCol="0" anchor="ctr">
            <a:noAutofit/>
          </a:bodyPr>
          <a:lstStyle/>
          <a:p>
            <a:pPr algn="ctr"/>
            <a:r>
              <a:rPr lang="fr-FR" sz="1400" dirty="0">
                <a:solidFill>
                  <a:schemeClr val="tx1">
                    <a:lumMod val="50000"/>
                    <a:lumOff val="50000"/>
                  </a:schemeClr>
                </a:solidFill>
              </a:rPr>
              <a:t>5</a:t>
            </a:r>
          </a:p>
        </p:txBody>
      </p:sp>
    </p:spTree>
    <p:extLst>
      <p:ext uri="{BB962C8B-B14F-4D97-AF65-F5344CB8AC3E}">
        <p14:creationId xmlns:p14="http://schemas.microsoft.com/office/powerpoint/2010/main" val="10824651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8E457CF1-783D-9434-369F-4F0BDAA0E05B}"/>
              </a:ext>
            </a:extLst>
          </p:cNvPr>
          <p:cNvSpPr>
            <a:spLocks noGrp="1"/>
          </p:cNvSpPr>
          <p:nvPr>
            <p:ph type="title"/>
          </p:nvPr>
        </p:nvSpPr>
        <p:spPr>
          <a:xfrm>
            <a:off x="573632" y="1079139"/>
            <a:ext cx="2779169" cy="7747722"/>
          </a:xfrm>
        </p:spPr>
        <p:txBody>
          <a:bodyPr/>
          <a:lstStyle/>
          <a:p>
            <a:pPr>
              <a:spcBef>
                <a:spcPts val="1200"/>
              </a:spcBef>
              <a:spcAft>
                <a:spcPts val="1800"/>
              </a:spcAft>
            </a:pPr>
            <a:r>
              <a:rPr lang="fr-FR" sz="1400" dirty="0"/>
              <a:t>La consommation d’eau chaude sanitaire (ECS) s’élève en moyenne à 6 % de la facture énergétique d’un commerce. Mais certaines activités ont des besoins plus importants notamment les instituts de beauté et SPA.</a:t>
            </a:r>
            <a:br>
              <a:rPr lang="fr-FR" sz="1400" dirty="0"/>
            </a:br>
            <a:r>
              <a:rPr lang="fr-FR" sz="1400" dirty="0"/>
              <a:t/>
            </a:r>
            <a:br>
              <a:rPr lang="fr-FR" sz="1400" dirty="0"/>
            </a:br>
            <a:r>
              <a:rPr lang="fr-FR" sz="1400" dirty="0"/>
              <a:t>Pour maîtriser sa dépense énergétique, il est possible de mettre en place des bonnes pratiques de gestion de l’eau, ainsi que des équipements hydro-économes peu onéreux et sources d’économies d’énergie intéressantes. C’est le cas, par exemple, de l’installation d’un mousseur, qui permet de générer des économies de 30 à 60 %, pour un coût d’environ 15 € par robinet.</a:t>
            </a:r>
            <a:br>
              <a:rPr lang="fr-FR" sz="1400" dirty="0"/>
            </a:br>
            <a:r>
              <a:rPr lang="fr-FR" sz="1400" dirty="0"/>
              <a:t/>
            </a:r>
            <a:br>
              <a:rPr lang="fr-FR" sz="1400" dirty="0"/>
            </a:br>
            <a:r>
              <a:rPr lang="fr-FR" sz="1400" dirty="0"/>
              <a:t>L’entretien d’une chaudière peut ainsi engendrer entre 8 et 12 % d’économies. Cette action a en plus un double effet positif : réduction de la consommation et renforcement de la sécurité.</a:t>
            </a:r>
            <a:br>
              <a:rPr lang="fr-FR" sz="1400" dirty="0"/>
            </a:br>
            <a:r>
              <a:rPr lang="fr-FR" sz="1400" dirty="0"/>
              <a:t/>
            </a:r>
            <a:br>
              <a:rPr lang="fr-FR" sz="1400" dirty="0"/>
            </a:br>
            <a:r>
              <a:rPr lang="fr-FR" sz="1100" dirty="0"/>
              <a:t>Source : </a:t>
            </a:r>
            <a:r>
              <a:rPr lang="fr-FR" sz="1100" i="1" dirty="0">
                <a:solidFill>
                  <a:schemeClr val="bg1">
                    <a:lumMod val="95000"/>
                  </a:schemeClr>
                </a:solidFill>
                <a:hlinkClick r:id="rId2">
                  <a:extLst>
                    <a:ext uri="{A12FA001-AC4F-418D-AE19-62706E023703}">
                      <ahyp:hlinkClr xmlns:ahyp="http://schemas.microsoft.com/office/drawing/2018/hyperlinkcolor" xmlns="" val="tx"/>
                    </a:ext>
                  </a:extLst>
                </a:hlinkClick>
              </a:rPr>
              <a:t>ADEME – Pourquoi maîtriser la consommation d’eau chaude sanitaire</a:t>
            </a:r>
            <a:endParaRPr lang="fr-FR" sz="1100" i="1" dirty="0">
              <a:solidFill>
                <a:schemeClr val="bg1">
                  <a:lumMod val="95000"/>
                </a:schemeClr>
              </a:solidFill>
            </a:endParaRPr>
          </a:p>
        </p:txBody>
      </p:sp>
      <p:sp>
        <p:nvSpPr>
          <p:cNvPr id="3" name="Espace réservé du texte 2">
            <a:extLst>
              <a:ext uri="{FF2B5EF4-FFF2-40B4-BE49-F238E27FC236}">
                <a16:creationId xmlns:a16="http://schemas.microsoft.com/office/drawing/2014/main" xmlns="" id="{62333939-9958-4825-4C36-0BDC5FC4C30C}"/>
              </a:ext>
            </a:extLst>
          </p:cNvPr>
          <p:cNvSpPr>
            <a:spLocks noGrp="1"/>
          </p:cNvSpPr>
          <p:nvPr>
            <p:ph type="body" idx="1"/>
          </p:nvPr>
        </p:nvSpPr>
        <p:spPr>
          <a:xfrm>
            <a:off x="3459480" y="694432"/>
            <a:ext cx="2340000" cy="906336"/>
          </a:xfrm>
        </p:spPr>
        <p:txBody>
          <a:bodyPr vert="horz" lIns="91440" tIns="45720" rIns="91440" bIns="45720" rtlCol="0" anchor="t">
            <a:normAutofit/>
          </a:bodyPr>
          <a:lstStyle/>
          <a:p>
            <a:r>
              <a:rPr lang="fr-FR" sz="2200" b="1" dirty="0"/>
              <a:t>Gestion de l’eau</a:t>
            </a:r>
          </a:p>
        </p:txBody>
      </p:sp>
      <p:sp>
        <p:nvSpPr>
          <p:cNvPr id="7" name="ZoneTexte 6">
            <a:extLst>
              <a:ext uri="{FF2B5EF4-FFF2-40B4-BE49-F238E27FC236}">
                <a16:creationId xmlns:a16="http://schemas.microsoft.com/office/drawing/2014/main" xmlns="" id="{30575084-C762-4C47-B2F7-029957C3DFA6}"/>
              </a:ext>
            </a:extLst>
          </p:cNvPr>
          <p:cNvSpPr txBox="1"/>
          <p:nvPr/>
        </p:nvSpPr>
        <p:spPr>
          <a:xfrm>
            <a:off x="3459479" y="1717209"/>
            <a:ext cx="2952000" cy="7494359"/>
          </a:xfrm>
          <a:prstGeom prst="rect">
            <a:avLst/>
          </a:prstGeom>
          <a:noFill/>
        </p:spPr>
        <p:txBody>
          <a:bodyPr wrap="square" anchor="b">
            <a:spAutoFit/>
          </a:bodyPr>
          <a:lstStyle/>
          <a:p>
            <a:pPr marL="177800" indent="-177800" algn="just">
              <a:buFont typeface="Wingdings" panose="05000000000000000000" pitchFamily="2" charset="2"/>
              <a:buChar char="q"/>
            </a:pPr>
            <a:r>
              <a:rPr lang="fr-FR" sz="1300" dirty="0">
                <a:solidFill>
                  <a:schemeClr val="accent4"/>
                </a:solidFill>
              </a:rPr>
              <a:t>Sensibiliser, inciter et favoriser la limitation de consommation d’eau [douche, hydrojets …]</a:t>
            </a:r>
          </a:p>
          <a:p>
            <a:pPr marL="177800" indent="-177800" algn="just">
              <a:buFont typeface="Wingdings" panose="05000000000000000000" pitchFamily="2" charset="2"/>
              <a:buChar char="q"/>
            </a:pPr>
            <a:endParaRPr lang="fr-FR" sz="1300" dirty="0">
              <a:solidFill>
                <a:schemeClr val="accent4"/>
              </a:solidFill>
            </a:endParaRPr>
          </a:p>
          <a:p>
            <a:pPr marL="177800" indent="-177800" algn="just">
              <a:buFont typeface="Wingdings" panose="05000000000000000000" pitchFamily="2" charset="2"/>
              <a:buChar char="q"/>
            </a:pPr>
            <a:r>
              <a:rPr lang="fr-FR" sz="1300" dirty="0">
                <a:solidFill>
                  <a:schemeClr val="accent4"/>
                </a:solidFill>
              </a:rPr>
              <a:t>Equiper l'institut d'équipements hydro-économes tels que chasses d’eau double débit, mousseurs, robinets temporisés, thermostatiques ou mitigeurs, « stop douche », ...</a:t>
            </a:r>
          </a:p>
          <a:p>
            <a:pPr marL="177800" indent="-177800" algn="just">
              <a:buFont typeface="Wingdings" panose="05000000000000000000" pitchFamily="2" charset="2"/>
              <a:buChar char="q"/>
            </a:pPr>
            <a:endParaRPr lang="fr-FR" sz="1300" dirty="0">
              <a:solidFill>
                <a:schemeClr val="accent4"/>
              </a:solidFill>
            </a:endParaRPr>
          </a:p>
          <a:p>
            <a:pPr marL="177800" indent="-177800" algn="just">
              <a:buFont typeface="Wingdings" panose="05000000000000000000" pitchFamily="2" charset="2"/>
              <a:buChar char="q"/>
            </a:pPr>
            <a:r>
              <a:rPr lang="fr-FR" sz="1300" dirty="0">
                <a:solidFill>
                  <a:schemeClr val="accent4"/>
                </a:solidFill>
              </a:rPr>
              <a:t>Optimiser les lavages en machine en la faisant tourner quand elle est pleine, en privilégiant les modèles économes</a:t>
            </a:r>
          </a:p>
          <a:p>
            <a:pPr marL="177800" indent="-177800" algn="just">
              <a:buFont typeface="Wingdings" panose="05000000000000000000" pitchFamily="2" charset="2"/>
              <a:buChar char="q"/>
            </a:pPr>
            <a:endParaRPr lang="fr-FR" sz="1300" dirty="0">
              <a:solidFill>
                <a:schemeClr val="accent4"/>
              </a:solidFill>
            </a:endParaRPr>
          </a:p>
          <a:p>
            <a:pPr marL="177800" indent="-177800" algn="just">
              <a:buFont typeface="Wingdings" panose="05000000000000000000" pitchFamily="2" charset="2"/>
              <a:buChar char="q"/>
            </a:pPr>
            <a:r>
              <a:rPr lang="fr-FR" sz="1300" dirty="0">
                <a:solidFill>
                  <a:schemeClr val="accent4"/>
                </a:solidFill>
              </a:rPr>
              <a:t>Vérifier régulièrement l'état des robinets, tuyauteries et joints (élimination des dépôts de calcaire, remplacement des joints usés, ...)</a:t>
            </a:r>
          </a:p>
          <a:p>
            <a:pPr marL="177800" indent="-177800" algn="just">
              <a:buFont typeface="Wingdings" panose="05000000000000000000" pitchFamily="2" charset="2"/>
              <a:buChar char="q"/>
            </a:pPr>
            <a:endParaRPr lang="fr-FR" sz="1300" dirty="0">
              <a:solidFill>
                <a:schemeClr val="accent4"/>
              </a:solidFill>
            </a:endParaRPr>
          </a:p>
          <a:p>
            <a:pPr marL="177800" indent="-177800" algn="just">
              <a:buFont typeface="Wingdings" panose="05000000000000000000" pitchFamily="2" charset="2"/>
              <a:buChar char="q"/>
            </a:pPr>
            <a:r>
              <a:rPr lang="fr-FR" sz="1300" dirty="0">
                <a:solidFill>
                  <a:schemeClr val="accent4"/>
                </a:solidFill>
              </a:rPr>
              <a:t>Suivre les consommations d’eau régulièrement pour détecter d’éventuelles fuites</a:t>
            </a:r>
          </a:p>
          <a:p>
            <a:pPr algn="just"/>
            <a:endParaRPr lang="fr-FR" sz="1300" dirty="0">
              <a:solidFill>
                <a:schemeClr val="accent4"/>
              </a:solidFill>
            </a:endParaRPr>
          </a:p>
          <a:p>
            <a:pPr marL="177800" indent="-177800" algn="just">
              <a:buFont typeface="Wingdings" panose="05000000000000000000" pitchFamily="2" charset="2"/>
              <a:buChar char="q"/>
            </a:pPr>
            <a:r>
              <a:rPr lang="fr-FR" sz="1300" dirty="0">
                <a:solidFill>
                  <a:schemeClr val="accent4"/>
                </a:solidFill>
              </a:rPr>
              <a:t>En fonction du bâtiment et de la place disponible, installer une cuve d’eau de pluie pour stocker les fleurs, nettoyer le sol, arroser les plantes,…</a:t>
            </a:r>
          </a:p>
          <a:p>
            <a:pPr marL="177800" indent="-177800" algn="just">
              <a:buFont typeface="Wingdings" panose="05000000000000000000" pitchFamily="2" charset="2"/>
              <a:buChar char="q"/>
            </a:pPr>
            <a:endParaRPr lang="fr-FR" sz="1300" dirty="0">
              <a:solidFill>
                <a:schemeClr val="accent4"/>
              </a:solidFill>
            </a:endParaRPr>
          </a:p>
          <a:p>
            <a:pPr marL="177800" indent="-177800" algn="just">
              <a:buFont typeface="Wingdings" panose="05000000000000000000" pitchFamily="2" charset="2"/>
              <a:buChar char="q"/>
            </a:pPr>
            <a:r>
              <a:rPr lang="fr-FR" sz="1300" dirty="0">
                <a:solidFill>
                  <a:schemeClr val="accent4"/>
                </a:solidFill>
              </a:rPr>
              <a:t>Sensibiliser les salariés et clients sur les quantités évitées, valorisées,…</a:t>
            </a:r>
          </a:p>
        </p:txBody>
      </p:sp>
      <p:pic>
        <p:nvPicPr>
          <p:cNvPr id="5" name="Graphique 4" descr="Eau avec un remplissage uni">
            <a:extLst>
              <a:ext uri="{FF2B5EF4-FFF2-40B4-BE49-F238E27FC236}">
                <a16:creationId xmlns:a16="http://schemas.microsoft.com/office/drawing/2014/main" xmlns="" id="{0E3D8095-DF01-00EC-688E-3B834B92580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5748680" y="993032"/>
            <a:ext cx="611999" cy="611999"/>
          </a:xfrm>
          <a:prstGeom prst="rect">
            <a:avLst/>
          </a:prstGeom>
        </p:spPr>
      </p:pic>
      <p:sp>
        <p:nvSpPr>
          <p:cNvPr id="4" name="ZoneTexte 3">
            <a:extLst>
              <a:ext uri="{FF2B5EF4-FFF2-40B4-BE49-F238E27FC236}">
                <a16:creationId xmlns:a16="http://schemas.microsoft.com/office/drawing/2014/main" xmlns="" id="{0DF408F0-61A5-78BE-AF6F-2992D0D3A916}"/>
              </a:ext>
            </a:extLst>
          </p:cNvPr>
          <p:cNvSpPr txBox="1">
            <a:spLocks/>
          </p:cNvSpPr>
          <p:nvPr/>
        </p:nvSpPr>
        <p:spPr>
          <a:xfrm>
            <a:off x="6318000" y="9366000"/>
            <a:ext cx="540000" cy="540000"/>
          </a:xfrm>
          <a:prstGeom prst="rect">
            <a:avLst/>
          </a:prstGeom>
          <a:noFill/>
        </p:spPr>
        <p:txBody>
          <a:bodyPr wrap="square" rtlCol="0" anchor="ctr">
            <a:noAutofit/>
          </a:bodyPr>
          <a:lstStyle/>
          <a:p>
            <a:pPr algn="ctr"/>
            <a:r>
              <a:rPr lang="fr-FR" sz="1400" dirty="0">
                <a:solidFill>
                  <a:schemeClr val="tx1">
                    <a:lumMod val="50000"/>
                    <a:lumOff val="50000"/>
                  </a:schemeClr>
                </a:solidFill>
              </a:rPr>
              <a:t>6</a:t>
            </a:r>
          </a:p>
        </p:txBody>
      </p:sp>
    </p:spTree>
    <p:extLst>
      <p:ext uri="{BB962C8B-B14F-4D97-AF65-F5344CB8AC3E}">
        <p14:creationId xmlns:p14="http://schemas.microsoft.com/office/powerpoint/2010/main" val="14329905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8E457CF1-783D-9434-369F-4F0BDAA0E05B}"/>
              </a:ext>
            </a:extLst>
          </p:cNvPr>
          <p:cNvSpPr>
            <a:spLocks noGrp="1"/>
          </p:cNvSpPr>
          <p:nvPr>
            <p:ph type="title"/>
          </p:nvPr>
        </p:nvSpPr>
        <p:spPr>
          <a:xfrm>
            <a:off x="573632" y="1079139"/>
            <a:ext cx="2779169" cy="7747722"/>
          </a:xfrm>
        </p:spPr>
        <p:txBody>
          <a:bodyPr/>
          <a:lstStyle/>
          <a:p>
            <a:pPr>
              <a:spcBef>
                <a:spcPts val="1200"/>
              </a:spcBef>
              <a:spcAft>
                <a:spcPts val="1800"/>
              </a:spcAft>
            </a:pPr>
            <a:r>
              <a:rPr lang="fr-FR" sz="1400" dirty="0"/>
              <a:t>Le secteur des transports est le secteur le plus émetteur de gaz à effet de serre. C’est pourquoi, il est indispensable d’engager de profondes transformations dans le transport des voyageurs comme dans celui des marchandises.</a:t>
            </a:r>
            <a:br>
              <a:rPr lang="fr-FR" sz="1400" dirty="0"/>
            </a:br>
            <a:r>
              <a:rPr lang="fr-FR" sz="1400" dirty="0"/>
              <a:t/>
            </a:r>
            <a:br>
              <a:rPr lang="fr-FR" sz="1400" dirty="0"/>
            </a:br>
            <a:r>
              <a:rPr lang="fr-FR" sz="1400" dirty="0"/>
              <a:t>C'est l'objectif du Plan De Mobilité Employeur (PDME) qui vise à optimiser et à augmenter l’efficacité des déplacements liés à l’activité de l’entreprise, en particulier ceux de son personnel, pour diminuer les émissions de gaz à effet de serre et de polluants atmosphériques et réduire la congestion des infrastructures et des moyens de transports.</a:t>
            </a:r>
            <a:br>
              <a:rPr lang="fr-FR" sz="1400" dirty="0"/>
            </a:br>
            <a:r>
              <a:rPr lang="fr-FR" sz="1400" dirty="0"/>
              <a:t/>
            </a:r>
            <a:br>
              <a:rPr lang="fr-FR" sz="1400" dirty="0"/>
            </a:br>
            <a:r>
              <a:rPr lang="fr-FR" sz="1400" dirty="0"/>
              <a:t>Selon la configuration de l’établissement, sa localisation, et les motivations à l’origine de la démarche, le Plan de Mobilité Employeur peut concerner plusieurs sites ou bien un seul, et une mutualisation avec des établissements voisins peut même être envisagée (on parlera alors de plan de mobilité commun).</a:t>
            </a:r>
            <a:br>
              <a:rPr lang="fr-FR" sz="1400" dirty="0"/>
            </a:br>
            <a:r>
              <a:rPr lang="fr-FR" sz="1400" dirty="0"/>
              <a:t/>
            </a:r>
            <a:br>
              <a:rPr lang="fr-FR" sz="1400" dirty="0"/>
            </a:br>
            <a:r>
              <a:rPr lang="fr-FR" sz="1100" dirty="0"/>
              <a:t>Source : </a:t>
            </a:r>
            <a:r>
              <a:rPr lang="fr-FR" sz="1100" i="1" dirty="0">
                <a:solidFill>
                  <a:schemeClr val="bg1">
                    <a:lumMod val="95000"/>
                  </a:schemeClr>
                </a:solidFill>
                <a:hlinkClick r:id="rId2">
                  <a:extLst>
                    <a:ext uri="{A12FA001-AC4F-418D-AE19-62706E023703}">
                      <ahyp:hlinkClr xmlns:ahyp="http://schemas.microsoft.com/office/drawing/2018/hyperlinkcolor" xmlns="" val="tx"/>
                    </a:ext>
                  </a:extLst>
                </a:hlinkClick>
              </a:rPr>
              <a:t>ADEME – Plan mobilité employeur</a:t>
            </a:r>
            <a:endParaRPr lang="fr-FR" sz="1100" i="1" dirty="0">
              <a:solidFill>
                <a:schemeClr val="bg1">
                  <a:lumMod val="95000"/>
                </a:schemeClr>
              </a:solidFill>
            </a:endParaRPr>
          </a:p>
        </p:txBody>
      </p:sp>
      <p:sp>
        <p:nvSpPr>
          <p:cNvPr id="3" name="Espace réservé du texte 2">
            <a:extLst>
              <a:ext uri="{FF2B5EF4-FFF2-40B4-BE49-F238E27FC236}">
                <a16:creationId xmlns:a16="http://schemas.microsoft.com/office/drawing/2014/main" xmlns="" id="{62333939-9958-4825-4C36-0BDC5FC4C30C}"/>
              </a:ext>
            </a:extLst>
          </p:cNvPr>
          <p:cNvSpPr>
            <a:spLocks noGrp="1"/>
          </p:cNvSpPr>
          <p:nvPr>
            <p:ph type="body" idx="1"/>
          </p:nvPr>
        </p:nvSpPr>
        <p:spPr>
          <a:xfrm>
            <a:off x="3459480" y="694432"/>
            <a:ext cx="2340000" cy="906336"/>
          </a:xfrm>
        </p:spPr>
        <p:txBody>
          <a:bodyPr vert="horz" lIns="91440" tIns="45720" rIns="91440" bIns="45720" rtlCol="0" anchor="t">
            <a:normAutofit/>
          </a:bodyPr>
          <a:lstStyle/>
          <a:p>
            <a:r>
              <a:rPr lang="fr-FR" sz="2200" b="1" dirty="0"/>
              <a:t>Transport et mobilité</a:t>
            </a:r>
          </a:p>
        </p:txBody>
      </p:sp>
      <p:sp>
        <p:nvSpPr>
          <p:cNvPr id="7" name="ZoneTexte 6">
            <a:extLst>
              <a:ext uri="{FF2B5EF4-FFF2-40B4-BE49-F238E27FC236}">
                <a16:creationId xmlns:a16="http://schemas.microsoft.com/office/drawing/2014/main" xmlns="" id="{30575084-C762-4C47-B2F7-029957C3DFA6}"/>
              </a:ext>
            </a:extLst>
          </p:cNvPr>
          <p:cNvSpPr txBox="1"/>
          <p:nvPr/>
        </p:nvSpPr>
        <p:spPr>
          <a:xfrm>
            <a:off x="3429000" y="1600768"/>
            <a:ext cx="2952000" cy="6971139"/>
          </a:xfrm>
          <a:prstGeom prst="rect">
            <a:avLst/>
          </a:prstGeom>
          <a:noFill/>
        </p:spPr>
        <p:txBody>
          <a:bodyPr wrap="square" anchor="b">
            <a:spAutoFit/>
          </a:bodyPr>
          <a:lstStyle/>
          <a:p>
            <a:pPr marL="177800" indent="-177800" algn="just">
              <a:buFont typeface="Wingdings" panose="05000000000000000000" pitchFamily="2" charset="2"/>
              <a:buChar char="q"/>
            </a:pPr>
            <a:r>
              <a:rPr lang="fr-FR" sz="1300" dirty="0">
                <a:solidFill>
                  <a:schemeClr val="accent4"/>
                </a:solidFill>
              </a:rPr>
              <a:t>Analyser la mobilité des salariés, pratiques de déplacements, problématiques d’accessibilité, leurs attentes et les coûts liés à la mobilité </a:t>
            </a:r>
          </a:p>
          <a:p>
            <a:pPr marL="177800" indent="-177800" algn="just">
              <a:buFont typeface="Wingdings" panose="05000000000000000000" pitchFamily="2" charset="2"/>
              <a:buChar char="q"/>
            </a:pPr>
            <a:endParaRPr lang="fr-FR" sz="1300" dirty="0">
              <a:solidFill>
                <a:schemeClr val="accent4"/>
              </a:solidFill>
            </a:endParaRPr>
          </a:p>
          <a:p>
            <a:pPr marL="177800" indent="-177800" algn="just">
              <a:buFont typeface="Wingdings" panose="05000000000000000000" pitchFamily="2" charset="2"/>
              <a:buChar char="q"/>
            </a:pPr>
            <a:r>
              <a:rPr lang="fr-FR" sz="1300" dirty="0">
                <a:solidFill>
                  <a:schemeClr val="accent4"/>
                </a:solidFill>
              </a:rPr>
              <a:t>Répertorier les solutions disponibles</a:t>
            </a:r>
          </a:p>
          <a:p>
            <a:pPr marL="177800" indent="-177800" algn="just">
              <a:buFont typeface="Wingdings" panose="05000000000000000000" pitchFamily="2" charset="2"/>
              <a:buChar char="q"/>
            </a:pPr>
            <a:endParaRPr lang="fr-FR" sz="1300" dirty="0">
              <a:solidFill>
                <a:schemeClr val="accent4"/>
              </a:solidFill>
            </a:endParaRPr>
          </a:p>
          <a:p>
            <a:pPr marL="177800" indent="-177800" algn="just">
              <a:buFont typeface="Wingdings" panose="05000000000000000000" pitchFamily="2" charset="2"/>
              <a:buChar char="q"/>
            </a:pPr>
            <a:r>
              <a:rPr lang="fr-FR" sz="1300" dirty="0">
                <a:solidFill>
                  <a:schemeClr val="accent4"/>
                </a:solidFill>
              </a:rPr>
              <a:t>Faciliter les trajets des salariés en aménageant leurs horaires et les planning des équipes</a:t>
            </a:r>
          </a:p>
          <a:p>
            <a:pPr marL="177800" indent="-177800" algn="just">
              <a:buFont typeface="Wingdings" panose="05000000000000000000" pitchFamily="2" charset="2"/>
              <a:buChar char="q"/>
            </a:pPr>
            <a:endParaRPr lang="fr-FR" sz="1300" dirty="0">
              <a:solidFill>
                <a:schemeClr val="accent4"/>
              </a:solidFill>
            </a:endParaRPr>
          </a:p>
          <a:p>
            <a:pPr marL="177800" indent="-177800" algn="just">
              <a:buFont typeface="Wingdings" panose="05000000000000000000" pitchFamily="2" charset="2"/>
              <a:buChar char="q"/>
            </a:pPr>
            <a:r>
              <a:rPr lang="fr-FR" sz="1300" dirty="0">
                <a:solidFill>
                  <a:schemeClr val="accent4"/>
                </a:solidFill>
              </a:rPr>
              <a:t>Faciliter l’usage du vélo, de l'autopartage ou du covoiturage</a:t>
            </a:r>
          </a:p>
          <a:p>
            <a:pPr marL="177800" indent="-177800" algn="just">
              <a:buFont typeface="Wingdings" panose="05000000000000000000" pitchFamily="2" charset="2"/>
              <a:buChar char="q"/>
            </a:pPr>
            <a:endParaRPr lang="fr-FR" sz="1300" dirty="0">
              <a:solidFill>
                <a:schemeClr val="accent4"/>
              </a:solidFill>
            </a:endParaRPr>
          </a:p>
          <a:p>
            <a:pPr marL="177800" indent="-177800" algn="just">
              <a:buFont typeface="Wingdings" panose="05000000000000000000" pitchFamily="2" charset="2"/>
              <a:buChar char="q"/>
            </a:pPr>
            <a:r>
              <a:rPr lang="fr-FR" sz="1300" dirty="0">
                <a:solidFill>
                  <a:schemeClr val="accent4"/>
                </a:solidFill>
              </a:rPr>
              <a:t>Coopérer avec les acteurs locaux et établissements voisins en mutualisant les ressources en terme de transport (</a:t>
            </a:r>
            <a:r>
              <a:rPr lang="fr-FR" sz="1100" dirty="0">
                <a:solidFill>
                  <a:schemeClr val="accent4"/>
                </a:solidFill>
              </a:rPr>
              <a:t>Ex. mise en place de navettes mutualisées, amélioration de desserte de la zone, création de places de stationnement pour vélos, autopartage et covoiturage, etc.</a:t>
            </a:r>
            <a:r>
              <a:rPr lang="fr-FR" sz="1300" dirty="0">
                <a:solidFill>
                  <a:schemeClr val="accent4"/>
                </a:solidFill>
              </a:rPr>
              <a:t>)</a:t>
            </a:r>
          </a:p>
          <a:p>
            <a:pPr marL="177800" indent="-177800" algn="just">
              <a:buFont typeface="Wingdings" panose="05000000000000000000" pitchFamily="2" charset="2"/>
              <a:buChar char="q"/>
            </a:pPr>
            <a:endParaRPr lang="fr-FR" sz="1300" dirty="0">
              <a:solidFill>
                <a:schemeClr val="accent4"/>
              </a:solidFill>
            </a:endParaRPr>
          </a:p>
          <a:p>
            <a:pPr marL="177800" indent="-177800" algn="just">
              <a:buFont typeface="Wingdings" panose="05000000000000000000" pitchFamily="2" charset="2"/>
              <a:buChar char="q"/>
            </a:pPr>
            <a:r>
              <a:rPr lang="fr-FR" sz="1300" dirty="0">
                <a:solidFill>
                  <a:schemeClr val="accent4"/>
                </a:solidFill>
              </a:rPr>
              <a:t>Informer et sensibiliser les salariés de la démarche</a:t>
            </a:r>
          </a:p>
          <a:p>
            <a:pPr marL="177800" indent="-177800" algn="just">
              <a:buFont typeface="Wingdings" panose="05000000000000000000" pitchFamily="2" charset="2"/>
              <a:buChar char="q"/>
            </a:pPr>
            <a:endParaRPr lang="fr-FR" sz="1300" dirty="0">
              <a:solidFill>
                <a:schemeClr val="accent4"/>
              </a:solidFill>
            </a:endParaRPr>
          </a:p>
          <a:p>
            <a:pPr marL="177800" indent="-177800" algn="just">
              <a:buFont typeface="Wingdings" panose="05000000000000000000" pitchFamily="2" charset="2"/>
              <a:buChar char="q"/>
            </a:pPr>
            <a:r>
              <a:rPr lang="fr-FR" sz="1300" dirty="0">
                <a:solidFill>
                  <a:schemeClr val="accent4"/>
                </a:solidFill>
              </a:rPr>
              <a:t>Encourager l’utilisation des transports en commun avec une prise en charge partielle de l’abonnement annuel par l’entreprise</a:t>
            </a:r>
          </a:p>
        </p:txBody>
      </p:sp>
      <p:pic>
        <p:nvPicPr>
          <p:cNvPr id="4" name="Graphique 3" descr="Bus avec un remplissage uni">
            <a:extLst>
              <a:ext uri="{FF2B5EF4-FFF2-40B4-BE49-F238E27FC236}">
                <a16:creationId xmlns:a16="http://schemas.microsoft.com/office/drawing/2014/main" xmlns="" id="{0E062817-6E3C-9A25-1931-FF6AA0DE4D6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5799480" y="1079139"/>
            <a:ext cx="521629" cy="521629"/>
          </a:xfrm>
          <a:prstGeom prst="rect">
            <a:avLst/>
          </a:prstGeom>
        </p:spPr>
      </p:pic>
      <p:sp>
        <p:nvSpPr>
          <p:cNvPr id="5" name="ZoneTexte 4">
            <a:extLst>
              <a:ext uri="{FF2B5EF4-FFF2-40B4-BE49-F238E27FC236}">
                <a16:creationId xmlns:a16="http://schemas.microsoft.com/office/drawing/2014/main" xmlns="" id="{DE22F83D-AADD-BDD8-C6D3-5304F53D3F37}"/>
              </a:ext>
            </a:extLst>
          </p:cNvPr>
          <p:cNvSpPr txBox="1">
            <a:spLocks/>
          </p:cNvSpPr>
          <p:nvPr/>
        </p:nvSpPr>
        <p:spPr>
          <a:xfrm>
            <a:off x="6318000" y="9366000"/>
            <a:ext cx="540000" cy="540000"/>
          </a:xfrm>
          <a:prstGeom prst="rect">
            <a:avLst/>
          </a:prstGeom>
          <a:noFill/>
        </p:spPr>
        <p:txBody>
          <a:bodyPr wrap="square" rtlCol="0" anchor="ctr">
            <a:noAutofit/>
          </a:bodyPr>
          <a:lstStyle/>
          <a:p>
            <a:pPr algn="ctr"/>
            <a:r>
              <a:rPr lang="fr-FR" sz="1400" dirty="0">
                <a:solidFill>
                  <a:schemeClr val="tx1">
                    <a:lumMod val="50000"/>
                    <a:lumOff val="50000"/>
                  </a:schemeClr>
                </a:solidFill>
              </a:rPr>
              <a:t>7</a:t>
            </a:r>
          </a:p>
        </p:txBody>
      </p:sp>
      <p:sp>
        <p:nvSpPr>
          <p:cNvPr id="6" name="ZoneTexte 5">
            <a:hlinkClick r:id="rId5" action="ppaction://hlinksldjump"/>
            <a:extLst>
              <a:ext uri="{FF2B5EF4-FFF2-40B4-BE49-F238E27FC236}">
                <a16:creationId xmlns:a16="http://schemas.microsoft.com/office/drawing/2014/main" xmlns="" id="{D4993E48-45D3-DB7E-D630-6E5CAA4F6428}"/>
              </a:ext>
            </a:extLst>
          </p:cNvPr>
          <p:cNvSpPr txBox="1"/>
          <p:nvPr/>
        </p:nvSpPr>
        <p:spPr>
          <a:xfrm>
            <a:off x="3657600" y="8826861"/>
            <a:ext cx="2660400" cy="492443"/>
          </a:xfrm>
          <a:prstGeom prst="rect">
            <a:avLst/>
          </a:prstGeom>
          <a:gradFill rotWithShape="0">
            <a:gsLst>
              <a:gs pos="0">
                <a:prstClr val="white">
                  <a:hueOff val="0"/>
                  <a:satOff val="0"/>
                  <a:lumOff val="0"/>
                  <a:alphaOff val="0"/>
                  <a:tint val="98000"/>
                  <a:lumMod val="114000"/>
                </a:prstClr>
              </a:gs>
              <a:gs pos="100000">
                <a:prstClr val="white">
                  <a:hueOff val="0"/>
                  <a:satOff val="0"/>
                  <a:lumOff val="0"/>
                  <a:alphaOff val="0"/>
                  <a:shade val="90000"/>
                  <a:lumMod val="84000"/>
                </a:prstClr>
              </a:gs>
            </a:gsLst>
            <a:lin ang="5400000" scaled="0"/>
          </a:gra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p:spPr>
        <p:txBody>
          <a:bodyPr spcFirstLastPara="0" vert="horz" wrap="square" lIns="69812" tIns="0" rIns="69812" bIns="0" numCol="1" spcCol="1270" anchor="ctr" anchorCtr="0">
            <a:noAutofit/>
          </a:bodyPr>
          <a:lstStyle>
            <a:lvl1pPr>
              <a:defRPr sz="1300" b="1"/>
            </a:lvl1pPr>
          </a:lstStyle>
          <a:p>
            <a:pPr lvl="0" algn="ctr"/>
            <a:r>
              <a:rPr lang="fr-FR" sz="1300" b="1" dirty="0"/>
              <a:t>Focus - Prime à la conversion d’un véhicule utilitaire</a:t>
            </a:r>
          </a:p>
        </p:txBody>
      </p:sp>
    </p:spTree>
    <p:extLst>
      <p:ext uri="{BB962C8B-B14F-4D97-AF65-F5344CB8AC3E}">
        <p14:creationId xmlns:p14="http://schemas.microsoft.com/office/powerpoint/2010/main" val="40608329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8E457CF1-783D-9434-369F-4F0BDAA0E05B}"/>
              </a:ext>
            </a:extLst>
          </p:cNvPr>
          <p:cNvSpPr>
            <a:spLocks noGrp="1"/>
          </p:cNvSpPr>
          <p:nvPr>
            <p:ph type="title"/>
          </p:nvPr>
        </p:nvSpPr>
        <p:spPr>
          <a:xfrm>
            <a:off x="573632" y="1079139"/>
            <a:ext cx="2779169" cy="7747722"/>
          </a:xfrm>
        </p:spPr>
        <p:txBody>
          <a:bodyPr/>
          <a:lstStyle/>
          <a:p>
            <a:pPr>
              <a:spcBef>
                <a:spcPts val="1200"/>
              </a:spcBef>
              <a:spcAft>
                <a:spcPts val="1800"/>
              </a:spcAft>
            </a:pPr>
            <a:r>
              <a:rPr lang="fr-FR" sz="1400" dirty="0"/>
              <a:t/>
            </a:r>
            <a:br>
              <a:rPr lang="fr-FR" sz="1400" dirty="0"/>
            </a:br>
            <a:r>
              <a:rPr lang="fr-FR" sz="1400" dirty="0"/>
              <a:t/>
            </a:r>
            <a:br>
              <a:rPr lang="fr-FR" sz="1400" dirty="0"/>
            </a:br>
            <a:r>
              <a:rPr lang="fr-FR" sz="1400" dirty="0"/>
              <a:t>Le poids des achats représente en moyenne 50 % du chiffre d’affaires d'une entreprise. Ils constituent un axe important d’amélioration de la performance économique de l’entreprise. </a:t>
            </a:r>
            <a:br>
              <a:rPr lang="fr-FR" sz="1400" dirty="0"/>
            </a:br>
            <a:r>
              <a:rPr lang="fr-FR" sz="1400" dirty="0"/>
              <a:t/>
            </a:r>
            <a:br>
              <a:rPr lang="fr-FR" sz="1400" dirty="0"/>
            </a:br>
            <a:r>
              <a:rPr lang="fr-FR" sz="1400" dirty="0"/>
              <a:t>La fonction Achats est au cœur du fonctionnement de l’entreprise. Elle est en contact avec les autres fonctions et l’environnement de l’entreprise, notamment avec ses fournisseurs. C’est également un très bon vecteur de sensibilisation et de changement des pratiques, tant en interne qu’en externe, sur l’ensemble de sa chaîne de valeur.</a:t>
            </a:r>
            <a:br>
              <a:rPr lang="fr-FR" sz="1400" dirty="0"/>
            </a:br>
            <a:r>
              <a:rPr lang="fr-FR" sz="1400" dirty="0"/>
              <a:t/>
            </a:r>
            <a:br>
              <a:rPr lang="fr-FR" sz="1400" dirty="0"/>
            </a:br>
            <a:r>
              <a:rPr lang="fr-FR" sz="1400" dirty="0"/>
              <a:t>Déployer des achats responsables consiste à revisiter ses besoins, intégrer des critères environnementaux et sociaux et une logique de cycle de vie et de coût global dans son processus achats.</a:t>
            </a:r>
            <a:br>
              <a:rPr lang="fr-FR" sz="1400" dirty="0"/>
            </a:br>
            <a:r>
              <a:rPr lang="fr-FR" sz="1400" dirty="0"/>
              <a:t/>
            </a:r>
            <a:br>
              <a:rPr lang="fr-FR" sz="1400" dirty="0"/>
            </a:br>
            <a:r>
              <a:rPr lang="fr-FR" sz="1100" dirty="0"/>
              <a:t>Source : </a:t>
            </a:r>
            <a:r>
              <a:rPr lang="fr-FR" sz="1100" i="1" dirty="0">
                <a:solidFill>
                  <a:schemeClr val="bg1">
                    <a:lumMod val="95000"/>
                  </a:schemeClr>
                </a:solidFill>
                <a:hlinkClick r:id="rId2">
                  <a:extLst>
                    <a:ext uri="{A12FA001-AC4F-418D-AE19-62706E023703}">
                      <ahyp:hlinkClr xmlns:ahyp="http://schemas.microsoft.com/office/drawing/2018/hyperlinkcolor" xmlns="" val="tx"/>
                    </a:ext>
                  </a:extLst>
                </a:hlinkClick>
              </a:rPr>
              <a:t>ADEME – Achats responsables</a:t>
            </a:r>
            <a:endParaRPr lang="fr-FR" sz="1100" i="1" dirty="0">
              <a:solidFill>
                <a:schemeClr val="bg1">
                  <a:lumMod val="95000"/>
                </a:schemeClr>
              </a:solidFill>
            </a:endParaRPr>
          </a:p>
        </p:txBody>
      </p:sp>
      <p:sp>
        <p:nvSpPr>
          <p:cNvPr id="3" name="Espace réservé du texte 2">
            <a:extLst>
              <a:ext uri="{FF2B5EF4-FFF2-40B4-BE49-F238E27FC236}">
                <a16:creationId xmlns:a16="http://schemas.microsoft.com/office/drawing/2014/main" xmlns="" id="{62333939-9958-4825-4C36-0BDC5FC4C30C}"/>
              </a:ext>
            </a:extLst>
          </p:cNvPr>
          <p:cNvSpPr>
            <a:spLocks noGrp="1"/>
          </p:cNvSpPr>
          <p:nvPr>
            <p:ph type="body" idx="1"/>
          </p:nvPr>
        </p:nvSpPr>
        <p:spPr>
          <a:xfrm>
            <a:off x="3340101" y="741550"/>
            <a:ext cx="2552699" cy="859218"/>
          </a:xfrm>
        </p:spPr>
        <p:txBody>
          <a:bodyPr vert="horz" lIns="91440" tIns="45720" rIns="91440" bIns="45720" rtlCol="0" anchor="t">
            <a:normAutofit fontScale="92500"/>
          </a:bodyPr>
          <a:lstStyle/>
          <a:p>
            <a:r>
              <a:rPr lang="fr-FR" sz="2400" b="1" dirty="0" err="1"/>
              <a:t>Sourcing</a:t>
            </a:r>
            <a:r>
              <a:rPr lang="fr-FR" sz="2400" b="1" dirty="0"/>
              <a:t> et </a:t>
            </a:r>
            <a:r>
              <a:rPr lang="fr-FR" sz="1800" b="1" dirty="0"/>
              <a:t>approvisionnement</a:t>
            </a:r>
          </a:p>
        </p:txBody>
      </p:sp>
      <p:pic>
        <p:nvPicPr>
          <p:cNvPr id="4" name="Graphique 3" descr="Bus avec un remplissage uni">
            <a:extLst>
              <a:ext uri="{FF2B5EF4-FFF2-40B4-BE49-F238E27FC236}">
                <a16:creationId xmlns:a16="http://schemas.microsoft.com/office/drawing/2014/main" xmlns="" id="{0E062817-6E3C-9A25-1931-FF6AA0DE4D6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5799480" y="1079139"/>
            <a:ext cx="521629" cy="521629"/>
          </a:xfrm>
          <a:prstGeom prst="rect">
            <a:avLst/>
          </a:prstGeom>
        </p:spPr>
      </p:pic>
      <p:sp>
        <p:nvSpPr>
          <p:cNvPr id="5" name="ZoneTexte 4">
            <a:extLst>
              <a:ext uri="{FF2B5EF4-FFF2-40B4-BE49-F238E27FC236}">
                <a16:creationId xmlns:a16="http://schemas.microsoft.com/office/drawing/2014/main" xmlns="" id="{F8CFD93F-F141-C8B3-17E7-900226E58751}"/>
              </a:ext>
            </a:extLst>
          </p:cNvPr>
          <p:cNvSpPr txBox="1"/>
          <p:nvPr/>
        </p:nvSpPr>
        <p:spPr>
          <a:xfrm>
            <a:off x="3536701" y="1932666"/>
            <a:ext cx="2781299" cy="6894195"/>
          </a:xfrm>
          <a:prstGeom prst="rect">
            <a:avLst/>
          </a:prstGeom>
          <a:noFill/>
        </p:spPr>
        <p:txBody>
          <a:bodyPr wrap="square" anchor="b">
            <a:spAutoFit/>
          </a:bodyPr>
          <a:lstStyle/>
          <a:p>
            <a:pPr marL="266700" indent="-266700" algn="just">
              <a:buFont typeface="Wingdings" panose="05000000000000000000" pitchFamily="2" charset="2"/>
              <a:buChar char="q"/>
            </a:pPr>
            <a:r>
              <a:rPr lang="fr-FR" sz="1300" dirty="0">
                <a:solidFill>
                  <a:schemeClr val="accent4"/>
                </a:solidFill>
              </a:rPr>
              <a:t>Regrouper ses commandes de produits (avec des collègues, association de commerçants, syndicat …)</a:t>
            </a:r>
          </a:p>
          <a:p>
            <a:pPr marL="266700" indent="-266700" algn="just">
              <a:buFont typeface="Wingdings" panose="05000000000000000000" pitchFamily="2" charset="2"/>
              <a:buChar char="q"/>
            </a:pPr>
            <a:endParaRPr lang="fr-FR" sz="1300" dirty="0">
              <a:solidFill>
                <a:schemeClr val="accent4"/>
              </a:solidFill>
            </a:endParaRPr>
          </a:p>
          <a:p>
            <a:pPr marL="266700" indent="-266700" algn="just">
              <a:buFont typeface="Wingdings" panose="05000000000000000000" pitchFamily="2" charset="2"/>
              <a:buChar char="q"/>
            </a:pPr>
            <a:r>
              <a:rPr lang="fr-FR" sz="1300" dirty="0">
                <a:solidFill>
                  <a:schemeClr val="accent4"/>
                </a:solidFill>
              </a:rPr>
              <a:t>Identifier le niveau d’engagement des fournisseurs en matière de développement durable (fabrication, production, transport...) et revoir ses achats en conséquence </a:t>
            </a:r>
          </a:p>
          <a:p>
            <a:pPr marL="266700" indent="-266700" algn="just">
              <a:buFont typeface="Wingdings" panose="05000000000000000000" pitchFamily="2" charset="2"/>
              <a:buChar char="q"/>
            </a:pPr>
            <a:endParaRPr lang="fr-FR" sz="1300" dirty="0">
              <a:solidFill>
                <a:schemeClr val="accent4"/>
              </a:solidFill>
            </a:endParaRPr>
          </a:p>
          <a:p>
            <a:pPr marL="266700" indent="-266700" algn="just">
              <a:buFont typeface="Wingdings" panose="05000000000000000000" pitchFamily="2" charset="2"/>
              <a:buChar char="q"/>
            </a:pPr>
            <a:r>
              <a:rPr lang="fr-FR" sz="1300" dirty="0">
                <a:solidFill>
                  <a:schemeClr val="accent4"/>
                </a:solidFill>
              </a:rPr>
              <a:t>Favoriser l’économie circulaire en fixant la part des produits issus du réemploi et du recyclage</a:t>
            </a:r>
          </a:p>
          <a:p>
            <a:pPr marL="266700" indent="-266700" algn="just">
              <a:buFont typeface="Wingdings" panose="05000000000000000000" pitchFamily="2" charset="2"/>
              <a:buChar char="q"/>
            </a:pPr>
            <a:endParaRPr lang="fr-FR" sz="1300" dirty="0">
              <a:solidFill>
                <a:schemeClr val="accent4"/>
              </a:solidFill>
            </a:endParaRPr>
          </a:p>
          <a:p>
            <a:pPr marL="266700" indent="-266700" algn="just">
              <a:buFont typeface="Wingdings" panose="05000000000000000000" pitchFamily="2" charset="2"/>
              <a:buChar char="q"/>
            </a:pPr>
            <a:r>
              <a:rPr lang="fr-FR" sz="1300" dirty="0">
                <a:solidFill>
                  <a:schemeClr val="accent4"/>
                </a:solidFill>
              </a:rPr>
              <a:t>Inciter les fournisseurs à développer des produits plus éthiques en négociant avec eux la mise en avant de leurs produits en magasin</a:t>
            </a:r>
          </a:p>
          <a:p>
            <a:pPr marL="266700" indent="-266700" algn="just">
              <a:buFont typeface="Wingdings" panose="05000000000000000000" pitchFamily="2" charset="2"/>
              <a:buChar char="q"/>
            </a:pPr>
            <a:endParaRPr lang="fr-FR" sz="1300" dirty="0">
              <a:solidFill>
                <a:schemeClr val="accent4"/>
              </a:solidFill>
            </a:endParaRPr>
          </a:p>
          <a:p>
            <a:pPr marL="266700" indent="-266700" algn="just">
              <a:buFont typeface="Wingdings" panose="05000000000000000000" pitchFamily="2" charset="2"/>
              <a:buChar char="q"/>
            </a:pPr>
            <a:r>
              <a:rPr lang="fr-FR" sz="1300" dirty="0">
                <a:solidFill>
                  <a:schemeClr val="accent4"/>
                </a:solidFill>
              </a:rPr>
              <a:t>Favoriser les labels de beauté et cosmétique engagée et/ou écolabellisés</a:t>
            </a:r>
          </a:p>
          <a:p>
            <a:pPr marL="266700" indent="-266700" algn="just">
              <a:buFont typeface="Wingdings" panose="05000000000000000000" pitchFamily="2" charset="2"/>
              <a:buChar char="q"/>
            </a:pPr>
            <a:endParaRPr lang="fr-FR" sz="1300" dirty="0">
              <a:solidFill>
                <a:schemeClr val="accent4"/>
              </a:solidFill>
            </a:endParaRPr>
          </a:p>
          <a:p>
            <a:pPr marL="266700" indent="-266700" algn="just">
              <a:buFont typeface="Wingdings" panose="05000000000000000000" pitchFamily="2" charset="2"/>
              <a:buChar char="q"/>
            </a:pPr>
            <a:r>
              <a:rPr lang="fr-FR" sz="1300" dirty="0">
                <a:solidFill>
                  <a:schemeClr val="accent4"/>
                </a:solidFill>
              </a:rPr>
              <a:t>Diversifier les sources d'achat, en privilégiant la proximité, afin d’éviter les situations de dépendances avec ses fournisseurs</a:t>
            </a:r>
          </a:p>
        </p:txBody>
      </p:sp>
      <p:sp>
        <p:nvSpPr>
          <p:cNvPr id="6" name="ZoneTexte 5">
            <a:extLst>
              <a:ext uri="{FF2B5EF4-FFF2-40B4-BE49-F238E27FC236}">
                <a16:creationId xmlns:a16="http://schemas.microsoft.com/office/drawing/2014/main" xmlns="" id="{2FCBC961-7285-B0A0-16B4-8CBDCFCE6C3C}"/>
              </a:ext>
            </a:extLst>
          </p:cNvPr>
          <p:cNvSpPr txBox="1">
            <a:spLocks/>
          </p:cNvSpPr>
          <p:nvPr/>
        </p:nvSpPr>
        <p:spPr>
          <a:xfrm>
            <a:off x="6318000" y="9366000"/>
            <a:ext cx="540000" cy="540000"/>
          </a:xfrm>
          <a:prstGeom prst="rect">
            <a:avLst/>
          </a:prstGeom>
          <a:noFill/>
        </p:spPr>
        <p:txBody>
          <a:bodyPr wrap="square" rtlCol="0" anchor="ctr">
            <a:noAutofit/>
          </a:bodyPr>
          <a:lstStyle/>
          <a:p>
            <a:pPr algn="ctr"/>
            <a:r>
              <a:rPr lang="fr-FR" sz="1400" dirty="0">
                <a:solidFill>
                  <a:schemeClr val="tx1">
                    <a:lumMod val="50000"/>
                    <a:lumOff val="50000"/>
                  </a:schemeClr>
                </a:solidFill>
              </a:rPr>
              <a:t>8</a:t>
            </a:r>
          </a:p>
        </p:txBody>
      </p:sp>
    </p:spTree>
    <p:extLst>
      <p:ext uri="{BB962C8B-B14F-4D97-AF65-F5344CB8AC3E}">
        <p14:creationId xmlns:p14="http://schemas.microsoft.com/office/powerpoint/2010/main" val="233555563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lle d’ions">
  <a:themeElements>
    <a:clrScheme name="Personnalisé 6">
      <a:dk1>
        <a:srgbClr val="222F28"/>
      </a:dk1>
      <a:lt1>
        <a:sysClr val="window" lastClr="FFFFFF"/>
      </a:lt1>
      <a:dk2>
        <a:srgbClr val="1E5E70"/>
      </a:dk2>
      <a:lt2>
        <a:srgbClr val="E2DFCC"/>
      </a:lt2>
      <a:accent1>
        <a:srgbClr val="63A537"/>
      </a:accent1>
      <a:accent2>
        <a:srgbClr val="37A76F"/>
      </a:accent2>
      <a:accent3>
        <a:srgbClr val="99CB38"/>
      </a:accent3>
      <a:accent4>
        <a:srgbClr val="1E5E70"/>
      </a:accent4>
      <a:accent5>
        <a:srgbClr val="EE7B08"/>
      </a:accent5>
      <a:accent6>
        <a:srgbClr val="08A5EF"/>
      </a:accent6>
      <a:hlink>
        <a:srgbClr val="0070C0"/>
      </a:hlink>
      <a:folHlink>
        <a:srgbClr val="00B0F0"/>
      </a:folHlink>
    </a:clrScheme>
    <a:fontScheme name="Salle d’ions">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alle d’ions">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EC7F02AD-9687-440F-A9DF-FAA6F22270D7}"/>
    </a:ext>
  </a:extLst>
</a:theme>
</file>

<file path=docProps/app.xml><?xml version="1.0" encoding="utf-8"?>
<Properties xmlns="http://schemas.openxmlformats.org/officeDocument/2006/extended-properties" xmlns:vt="http://schemas.openxmlformats.org/officeDocument/2006/docPropsVTypes">
  <Template>Ion Boardroom</Template>
  <TotalTime>1598</TotalTime>
  <Words>2065</Words>
  <Application>Microsoft Office PowerPoint</Application>
  <PresentationFormat>Format A4 (210 x 297 mm)</PresentationFormat>
  <Paragraphs>214</Paragraphs>
  <Slides>16</Slides>
  <Notes>0</Notes>
  <HiddenSlides>0</HiddenSlides>
  <MMClips>0</MMClips>
  <ScaleCrop>false</ScaleCrop>
  <HeadingPairs>
    <vt:vector size="6" baseType="variant">
      <vt:variant>
        <vt:lpstr>Polices utilisées</vt:lpstr>
      </vt:variant>
      <vt:variant>
        <vt:i4>12</vt:i4>
      </vt:variant>
      <vt:variant>
        <vt:lpstr>Thème</vt:lpstr>
      </vt:variant>
      <vt:variant>
        <vt:i4>1</vt:i4>
      </vt:variant>
      <vt:variant>
        <vt:lpstr>Titres des diapositives</vt:lpstr>
      </vt:variant>
      <vt:variant>
        <vt:i4>16</vt:i4>
      </vt:variant>
    </vt:vector>
  </HeadingPairs>
  <TitlesOfParts>
    <vt:vector size="29" baseType="lpstr">
      <vt:lpstr>AR CENA</vt:lpstr>
      <vt:lpstr>Arial</vt:lpstr>
      <vt:lpstr>Bahnschrift</vt:lpstr>
      <vt:lpstr>Bahnschrift Light Condensed</vt:lpstr>
      <vt:lpstr>Baskerville Old Face</vt:lpstr>
      <vt:lpstr>Book Antiqua</vt:lpstr>
      <vt:lpstr>Californian FB</vt:lpstr>
      <vt:lpstr>Century Gothic</vt:lpstr>
      <vt:lpstr>Constantia</vt:lpstr>
      <vt:lpstr>Leelawadee</vt:lpstr>
      <vt:lpstr>Wingdings</vt:lpstr>
      <vt:lpstr>Wingdings 3</vt:lpstr>
      <vt:lpstr>Salle d’ions</vt:lpstr>
      <vt:lpstr>Présentation PowerPoint</vt:lpstr>
      <vt:lpstr>Edito  Martine Berenguel Présidente  de la  Confédération Nationale Artisanale des Instituts de Beauté et Spas  - CNAIB-SPA </vt:lpstr>
      <vt:lpstr>Sommaire de ce guide</vt:lpstr>
      <vt:lpstr>Transition écologique, de quoi parle-ton ?</vt:lpstr>
      <vt:lpstr>Selon l'ADEME, les locaux commerciaux accueillant du public doivent faire face à une facture énergétique conséquente du fait de leur activité :   l’éclairage, qui représente en moyenne 25 % de la facture énergétique d’un commerce ;   la climatisation et la ventilation, qui représentent 20 % de la facture énergétique d’un commerce de proximité ;   le chauffage, qui représente en moyenne 22 % de la facture énergétique d’une boutique ;   l’Eau chaude sanitaire (ECS), qui représente en moyenne 6 % de la facture énergétique d’un commerce ;   la préservation par le froid, qui représente en moyenne 4 % de la facture énergétique d’un magasin.   Source : ADEME - Faire le point sur mes pratiques</vt:lpstr>
      <vt:lpstr>Les déchets peuvent avoir des impacts sur la santé humaine et sur l’environnement, s’ils ne sont pas correctement gérés. Et la raréfaction annoncée de certaines ressources non renouvelables rend indispensable de :   consommer ces ressources de façon efficace, d’où l’urgence de la prévention des déchets ;   tirer parti des déchets, grâce à la réutilisation, au recyclage, puis à la valorisation énergétique.  Les déchets, en raison de leur variabilité, de leur quantité et des normes plus protectrices pour la santé et l’environnement, représentent une charge économique pour leurs producteurs, responsables de leur élimination.   Des solutions de prévention des déchets et de recyclage peuvent permettre de maîtriser ces coûts.  Au-delà des objectifs législatifs, la prévention et la gestion des déchets sont très encadrées par la réglementation, qui définit responsabilités et objectifs. La politique française des déchets est fortement liée à celle de l’Union européenne.  Source : ADEME - Prévention et gestion des déchets</vt:lpstr>
      <vt:lpstr>La consommation d’eau chaude sanitaire (ECS) s’élève en moyenne à 6 % de la facture énergétique d’un commerce. Mais certaines activités ont des besoins plus importants notamment les instituts de beauté et SPA.  Pour maîtriser sa dépense énergétique, il est possible de mettre en place des bonnes pratiques de gestion de l’eau, ainsi que des équipements hydro-économes peu onéreux et sources d’économies d’énergie intéressantes. C’est le cas, par exemple, de l’installation d’un mousseur, qui permet de générer des économies de 30 à 60 %, pour un coût d’environ 15 € par robinet.  L’entretien d’une chaudière peut ainsi engendrer entre 8 et 12 % d’économies. Cette action a en plus un double effet positif : réduction de la consommation et renforcement de la sécurité.  Source : ADEME – Pourquoi maîtriser la consommation d’eau chaude sanitaire</vt:lpstr>
      <vt:lpstr>Le secteur des transports est le secteur le plus émetteur de gaz à effet de serre. C’est pourquoi, il est indispensable d’engager de profondes transformations dans le transport des voyageurs comme dans celui des marchandises.  C'est l'objectif du Plan De Mobilité Employeur (PDME) qui vise à optimiser et à augmenter l’efficacité des déplacements liés à l’activité de l’entreprise, en particulier ceux de son personnel, pour diminuer les émissions de gaz à effet de serre et de polluants atmosphériques et réduire la congestion des infrastructures et des moyens de transports.  Selon la configuration de l’établissement, sa localisation, et les motivations à l’origine de la démarche, le Plan de Mobilité Employeur peut concerner plusieurs sites ou bien un seul, et une mutualisation avec des établissements voisins peut même être envisagée (on parlera alors de plan de mobilité commun).  Source : ADEME – Plan mobilité employeur</vt:lpstr>
      <vt:lpstr>  Le poids des achats représente en moyenne 50 % du chiffre d’affaires d'une entreprise. Ils constituent un axe important d’amélioration de la performance économique de l’entreprise.   La fonction Achats est au cœur du fonctionnement de l’entreprise. Elle est en contact avec les autres fonctions et l’environnement de l’entreprise, notamment avec ses fournisseurs. C’est également un très bon vecteur de sensibilisation et de changement des pratiques, tant en interne qu’en externe, sur l’ensemble de sa chaîne de valeur.  Déployer des achats responsables consiste à revisiter ses besoins, intégrer des critères environnementaux et sociaux et une logique de cycle de vie et de coût global dans son processus achats.  Source : ADEME – Achats responsables</vt:lpstr>
      <vt:lpstr> La Responsabilité sociétale des entreprises est une méthode pour développer la performance globale de votre entreprise. Elle met l’accent sur les points de vue des parties prenantes, société et environnement.   Via la RSE, l’objectif de l’entreprise est de contribuer au développement durable dans sa sphère d’influence, l’objectif du développement durable étant de satisfaire nos besoins en préservant la capacité des générations futures à satisfaire les leurs.  Le développement durable couvre trois dimensions interdépendantes : économique, sociale et environnementale.  Les sept questions centrales de la RSE sont liées : aux droits de l’homme ; aux relations et conditions de travail ; à l’environnement et à la biodiversité ; à la loyauté des pratiques ; aux consommateurs ; aux communautés et au développement local.  Source : ADEME – Responsabilité Sociétale des Entreprises</vt:lpstr>
      <vt:lpstr>Présentation PowerPoint</vt:lpstr>
      <vt:lpstr>Il existe de nombreuses plateformes qui recensent les aides et accompagnements destinés aux entreprises qui s'engagent dans la transition écologique :    La plateforme publique Mission transition écologique qui regroupe les dispositifs de financement et d'accompagnement    Le service Place des entreprises qui rassemble partenaires publics et parapublics chargés d’accompagner les TPE et PME    La plateforme "Les entreprises s’engagent en faveur de la sobriété énergétique" qui recense les engagements pris par différents secteurs d’activités pour réduire leur consommation</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Séverine BOURLIER</dc:creator>
  <cp:lastModifiedBy>SZEJNMAN Valentin</cp:lastModifiedBy>
  <cp:revision>89</cp:revision>
  <dcterms:created xsi:type="dcterms:W3CDTF">2023-01-30T13:07:43Z</dcterms:created>
  <dcterms:modified xsi:type="dcterms:W3CDTF">2023-04-14T08:31:46Z</dcterms:modified>
</cp:coreProperties>
</file>